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8" r:id="rId6"/>
    <p:sldId id="259" r:id="rId7"/>
    <p:sldId id="262" r:id="rId8"/>
    <p:sldId id="264" r:id="rId9"/>
    <p:sldId id="265" r:id="rId10"/>
    <p:sldId id="279" r:id="rId11"/>
    <p:sldId id="280" r:id="rId12"/>
    <p:sldId id="261" r:id="rId13"/>
    <p:sldId id="273" r:id="rId14"/>
    <p:sldId id="274" r:id="rId15"/>
    <p:sldId id="278" r:id="rId16"/>
    <p:sldId id="277" r:id="rId17"/>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7AA5AB11-9078-9A3F-2FF2-EE9ECB131E40}" name="Mia Goodwin" initials="MG" userId="S::mia.goodwin@afpe.org.uk::23a2e229-8bf5-4fd2-bf8f-a34af7dfebec" providerId="AD"/>
  <p188:author id="{17CF5055-AFAB-0EE5-23EF-855BA57AB03F}" name="JONES, Steve" initials="" userId="S::Steve.JONES@EDUCATION.GOV.UK::5e38f0d5-e5ba-47fc-a3f2-b06fbf1ce149" providerId="AD"/>
  <p188:author id="{DDF4BD78-BC54-7935-E23B-438C9BB3C54C}" name="Catherine Fitzpatrick" initials="CF" userId="S::catherine.fitzpatrick@afpe.org.uk::009ee2c2-ddca-46be-89a0-be1c8cd7eccd" providerId="AD"/>
  <p188:author id="{6B0B599C-1F33-84DF-5D8D-EA3124611431}" name="ANDERSON, Iain" initials="IA" userId="S::Iain.ANDERSON@EDUCATION.GOV.UK::d487d1ff-f120-400e-bc78-ac8df640f259" providerId="AD"/>
  <p188:author id="{EB3C79A3-FB18-0667-9D2B-2CBE6B260281}" name="JONES, Steve" initials="JS" userId="S::steve.jones@education.gov.uk::5e38f0d5-e5ba-47fc-a3f2-b06fbf1ce149" providerId="AD"/>
  <p188:author id="{010890BE-D671-63F7-14B7-9FF335EA5181}" name="Jade Malone" initials="JM" userId="S::jade.malone@youthsporttrust.org::a399848f-1148-4ba2-8606-f07db012ffe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ED"/>
    <a:srgbClr val="CDE4BD"/>
    <a:srgbClr val="EDEDE3"/>
    <a:srgbClr val="E7E7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9" dt="2026-09-24T08:53:18.133"/>
    <p1510:client id="{F02A8625-2BA7-49C4-A628-3A78709BE78B}" v="2" dt="2026-09-24T08:24:33.8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22" d="100"/>
          <a:sy n="122" d="100"/>
        </p:scale>
        <p:origin x="1483"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0188584-4114-2146-872C-B3F5720A8DA5}"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0188584-4114-2146-872C-B3F5720A8DA5}" type="datetimeFigureOut">
              <a:rPr lang="en-US" smtClean="0"/>
              <a:t>9/27/2026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0188584-4114-2146-872C-B3F5720A8DA5}" type="datetimeFigureOut">
              <a:rPr lang="en-US" smtClean="0"/>
              <a:t>9/27/2026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F3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9/27/2026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
        <p:nvSpPr>
          <p:cNvPr id="9" name="TextBox 8">
            <a:extLst>
              <a:ext uri="{FF2B5EF4-FFF2-40B4-BE49-F238E27FC236}">
                <a16:creationId xmlns:a16="http://schemas.microsoft.com/office/drawing/2014/main" id="{65FF8218-23DA-7D13-71B8-D5FFBF1E77DF}"/>
              </a:ext>
            </a:extLst>
          </p:cNvPr>
          <p:cNvSpPr txBox="1"/>
          <p:nvPr>
            <p:extLst>
              <p:ext uri="{1162E1C5-73C7-4A58-AE30-91384D911F3F}">
                <p184:classification xmlns:p184="http://schemas.microsoft.com/office/powerpoint/2018/4/main" val="hdr"/>
              </p:ext>
            </p:extLst>
          </p:nvPr>
        </p:nvSpPr>
        <p:spPr>
          <a:xfrm>
            <a:off x="2058162" y="63500"/>
            <a:ext cx="2032000" cy="167640"/>
          </a:xfrm>
          <a:prstGeom prst="rect">
            <a:avLst/>
          </a:prstGeom>
        </p:spPr>
        <p:txBody>
          <a:bodyPr horzOverflow="overflow" lIns="0" tIns="0" rIns="0" bIns="0">
            <a:spAutoFit/>
          </a:bodyPr>
          <a:lstStyle/>
          <a:p>
            <a:pPr algn="l"/>
            <a:r>
              <a:rPr lang="en-GB" sz="1100">
                <a:solidFill>
                  <a:srgbClr val="000000">
                    <a:alpha val="50000"/>
                  </a:srgbClr>
                </a:solidFill>
                <a:latin typeface="Aptos" panose="020B0004020202020204" pitchFamily="34" charset="0"/>
              </a:rPr>
              <a:t>OFFICIAL - FOR PUBLIC RELEASE</a:t>
            </a:r>
          </a:p>
        </p:txBody>
      </p:sp>
      <p:sp>
        <p:nvSpPr>
          <p:cNvPr id="10" name="TextBox 9">
            <a:extLst>
              <a:ext uri="{FF2B5EF4-FFF2-40B4-BE49-F238E27FC236}">
                <a16:creationId xmlns:a16="http://schemas.microsoft.com/office/drawing/2014/main" id="{3EFC1B30-8F43-27E5-1F3F-2177C06196C5}"/>
              </a:ext>
            </a:extLst>
          </p:cNvPr>
          <p:cNvSpPr txBox="1"/>
          <p:nvPr>
            <p:extLst>
              <p:ext uri="{1162E1C5-73C7-4A58-AE30-91384D911F3F}">
                <p184:classification xmlns:p184="http://schemas.microsoft.com/office/powerpoint/2018/4/main" val="ftr"/>
              </p:ext>
            </p:extLst>
          </p:nvPr>
        </p:nvSpPr>
        <p:spPr>
          <a:xfrm>
            <a:off x="2058162" y="4088448"/>
            <a:ext cx="2032000" cy="167640"/>
          </a:xfrm>
          <a:prstGeom prst="rect">
            <a:avLst/>
          </a:prstGeom>
        </p:spPr>
        <p:txBody>
          <a:bodyPr horzOverflow="overflow" lIns="0" tIns="0" rIns="0" bIns="0">
            <a:spAutoFit/>
          </a:bodyPr>
          <a:lstStyle/>
          <a:p>
            <a:pPr algn="l"/>
            <a:r>
              <a:rPr lang="en-GB" sz="1100">
                <a:solidFill>
                  <a:srgbClr val="000000">
                    <a:alpha val="50000"/>
                  </a:srgbClr>
                </a:solidFill>
                <a:latin typeface="Aptos" panose="020B0004020202020204" pitchFamily="34" charset="0"/>
              </a:rPr>
              <a:t>OFFICIAL - FOR PUBLIC RELEASE</a:t>
            </a:r>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conditions-of-grant-2026-to-2027" TargetMode="External"/><Relationship Id="rId7" Type="http://schemas.openxmlformats.org/officeDocument/2006/relationships/image" Target="../media/image2.svg"/><Relationship Id="rId2" Type="http://schemas.openxmlformats.org/officeDocument/2006/relationships/hyperlink" Target="https://www.gov.uk/government/publications/pe-and-sport-premium-for-primary-schools" TargetMode="Externa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www.swimming.org/schools/" TargetMode="External"/><Relationship Id="rId4" Type="http://schemas.openxmlformats.org/officeDocument/2006/relationships/hyperlink" Target="https://education.activityalliance.org.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wimming.org/schools/" TargetMode="Externa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wimming.org/schools/" TargetMode="Externa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75000"/>
              </a:schemeClr>
            </a:gs>
            <a:gs pos="50000">
              <a:schemeClr val="bg1">
                <a:lumMod val="85000"/>
              </a:schemeClr>
            </a:gs>
            <a:gs pos="64000">
              <a:schemeClr val="bg1">
                <a:lumMod val="85000"/>
              </a:schemeClr>
            </a:gs>
            <a:gs pos="100000">
              <a:schemeClr val="bg2">
                <a:lumMod val="50000"/>
              </a:schemeClr>
            </a:gs>
          </a:gsLst>
          <a:lin ang="5400000" scaled="1"/>
        </a:gradFill>
        <a:effectLst/>
      </p:bgPr>
    </p:bg>
    <p:spTree>
      <p:nvGrpSpPr>
        <p:cNvPr id="1" name=""/>
        <p:cNvGrpSpPr/>
        <p:nvPr/>
      </p:nvGrpSpPr>
      <p:grpSpPr>
        <a:xfrm>
          <a:off x="0" y="0"/>
          <a:ext cx="0" cy="0"/>
          <a:chOff x="0" y="0"/>
          <a:chExt cx="0" cy="0"/>
        </a:xfrm>
      </p:grpSpPr>
      <p:sp>
        <p:nvSpPr>
          <p:cNvPr id="2" name="Freeform 2"/>
          <p:cNvSpPr/>
          <p:nvPr/>
        </p:nvSpPr>
        <p:spPr>
          <a:xfrm>
            <a:off x="211276" y="153366"/>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grpSp>
        <p:nvGrpSpPr>
          <p:cNvPr id="3" name="Group 3"/>
          <p:cNvGrpSpPr/>
          <p:nvPr/>
        </p:nvGrpSpPr>
        <p:grpSpPr>
          <a:xfrm rot="-10800000">
            <a:off x="3448192" y="787313"/>
            <a:ext cx="2703596" cy="2806573"/>
            <a:chOff x="0" y="0"/>
            <a:chExt cx="601779" cy="419100"/>
          </a:xfrm>
        </p:grpSpPr>
        <p:sp>
          <p:nvSpPr>
            <p:cNvPr id="4" name="Freeform 4"/>
            <p:cNvSpPr/>
            <p:nvPr/>
          </p:nvSpPr>
          <p:spPr>
            <a:xfrm>
              <a:off x="0" y="0"/>
              <a:ext cx="601779" cy="419100"/>
            </a:xfrm>
            <a:custGeom>
              <a:avLst/>
              <a:gdLst/>
              <a:ahLst/>
              <a:cxnLst/>
              <a:rect l="l" t="t" r="r" b="b"/>
              <a:pathLst>
                <a:path w="601779" h="419100">
                  <a:moveTo>
                    <a:pt x="17376" y="0"/>
                  </a:moveTo>
                  <a:lnTo>
                    <a:pt x="389925" y="0"/>
                  </a:lnTo>
                  <a:cubicBezTo>
                    <a:pt x="506848" y="0"/>
                    <a:pt x="601779" y="93819"/>
                    <a:pt x="601779" y="209550"/>
                  </a:cubicBezTo>
                  <a:cubicBezTo>
                    <a:pt x="601779" y="325281"/>
                    <a:pt x="506848" y="419100"/>
                    <a:pt x="389925" y="419100"/>
                  </a:cubicBezTo>
                  <a:lnTo>
                    <a:pt x="17376" y="419100"/>
                  </a:lnTo>
                  <a:cubicBezTo>
                    <a:pt x="12767" y="419100"/>
                    <a:pt x="8348" y="417269"/>
                    <a:pt x="5089" y="414011"/>
                  </a:cubicBezTo>
                  <a:cubicBezTo>
                    <a:pt x="1831" y="410752"/>
                    <a:pt x="0" y="406333"/>
                    <a:pt x="0" y="401724"/>
                  </a:cubicBezTo>
                  <a:lnTo>
                    <a:pt x="0" y="17376"/>
                  </a:lnTo>
                  <a:cubicBezTo>
                    <a:pt x="0" y="12767"/>
                    <a:pt x="1831" y="8348"/>
                    <a:pt x="5089" y="5089"/>
                  </a:cubicBezTo>
                  <a:cubicBezTo>
                    <a:pt x="8348" y="1831"/>
                    <a:pt x="12767" y="0"/>
                    <a:pt x="17376" y="0"/>
                  </a:cubicBezTo>
                  <a:close/>
                </a:path>
              </a:pathLst>
            </a:custGeom>
            <a:solidFill>
              <a:srgbClr val="FFFFFF"/>
            </a:solidFill>
          </p:spPr>
          <p:txBody>
            <a:bodyPr/>
            <a:lstStyle/>
            <a:p>
              <a:endParaRPr lang="en-GB" sz="602"/>
            </a:p>
          </p:txBody>
        </p:sp>
        <p:sp>
          <p:nvSpPr>
            <p:cNvPr id="5" name="TextBox 5"/>
            <p:cNvSpPr txBox="1"/>
            <p:nvPr/>
          </p:nvSpPr>
          <p:spPr>
            <a:xfrm>
              <a:off x="25400" y="-57150"/>
              <a:ext cx="373179" cy="476250"/>
            </a:xfrm>
            <a:prstGeom prst="rect">
              <a:avLst/>
            </a:prstGeom>
          </p:spPr>
          <p:txBody>
            <a:bodyPr lIns="16999" tIns="16999" rIns="16999" bIns="16999" rtlCol="0" anchor="ctr"/>
            <a:lstStyle/>
            <a:p>
              <a:pPr algn="ctr">
                <a:lnSpc>
                  <a:spcPts val="890"/>
                </a:lnSpc>
              </a:pPr>
              <a:endParaRPr sz="602"/>
            </a:p>
          </p:txBody>
        </p:sp>
      </p:grpSp>
      <p:sp>
        <p:nvSpPr>
          <p:cNvPr id="6" name="TextBox 6"/>
          <p:cNvSpPr txBox="1"/>
          <p:nvPr/>
        </p:nvSpPr>
        <p:spPr>
          <a:xfrm>
            <a:off x="4027863" y="2897910"/>
            <a:ext cx="1842767" cy="364459"/>
          </a:xfrm>
          <a:prstGeom prst="rect">
            <a:avLst/>
          </a:prstGeom>
        </p:spPr>
        <p:txBody>
          <a:bodyPr lIns="0" tIns="0" rIns="0" bIns="0" rtlCol="0" anchor="t">
            <a:spAutoFit/>
          </a:bodyPr>
          <a:lstStyle/>
          <a:p>
            <a:pPr algn="ctr">
              <a:lnSpc>
                <a:spcPts val="1446"/>
              </a:lnSpc>
            </a:pPr>
            <a:r>
              <a:rPr lang="en-US" sz="1722" b="1">
                <a:solidFill>
                  <a:srgbClr val="003764"/>
                </a:solidFill>
                <a:latin typeface="Helvetica Bold"/>
                <a:ea typeface="Helvetica Bold"/>
                <a:cs typeface="Helvetica Bold"/>
                <a:sym typeface="Helvetica Bold"/>
              </a:rPr>
              <a:t>2026/27 academic year</a:t>
            </a:r>
          </a:p>
        </p:txBody>
      </p:sp>
      <p:sp>
        <p:nvSpPr>
          <p:cNvPr id="7" name="AutoShape 7"/>
          <p:cNvSpPr/>
          <p:nvPr/>
        </p:nvSpPr>
        <p:spPr>
          <a:xfrm flipV="1">
            <a:off x="4027862" y="2777995"/>
            <a:ext cx="1842767" cy="8204"/>
          </a:xfrm>
          <a:prstGeom prst="line">
            <a:avLst/>
          </a:prstGeom>
          <a:ln w="47625" cap="flat">
            <a:solidFill>
              <a:srgbClr val="003764"/>
            </a:solidFill>
            <a:prstDash val="solid"/>
            <a:headEnd type="none" w="sm" len="sm"/>
            <a:tailEnd type="none" w="sm" len="sm"/>
          </a:ln>
        </p:spPr>
        <p:txBody>
          <a:bodyPr/>
          <a:lstStyle/>
          <a:p>
            <a:endParaRPr lang="en-GB" sz="602"/>
          </a:p>
        </p:txBody>
      </p:sp>
      <p:sp>
        <p:nvSpPr>
          <p:cNvPr id="8" name="Freeform 8"/>
          <p:cNvSpPr/>
          <p:nvPr/>
        </p:nvSpPr>
        <p:spPr>
          <a:xfrm>
            <a:off x="0" y="1919335"/>
            <a:ext cx="2625505" cy="2385868"/>
          </a:xfrm>
          <a:custGeom>
            <a:avLst/>
            <a:gdLst/>
            <a:ahLst/>
            <a:cxnLst/>
            <a:rect l="l" t="t" r="r" b="b"/>
            <a:pathLst>
              <a:path w="5411360" h="4572599">
                <a:moveTo>
                  <a:pt x="0" y="0"/>
                </a:moveTo>
                <a:lnTo>
                  <a:pt x="5411360" y="0"/>
                </a:lnTo>
                <a:lnTo>
                  <a:pt x="5411360" y="4572599"/>
                </a:lnTo>
                <a:lnTo>
                  <a:pt x="0" y="457259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602"/>
          </a:p>
        </p:txBody>
      </p:sp>
      <p:grpSp>
        <p:nvGrpSpPr>
          <p:cNvPr id="9" name="Group 9"/>
          <p:cNvGrpSpPr/>
          <p:nvPr/>
        </p:nvGrpSpPr>
        <p:grpSpPr>
          <a:xfrm>
            <a:off x="211276" y="787316"/>
            <a:ext cx="2230958" cy="226403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25136" r="-25136"/>
              </a:stretch>
            </a:blipFill>
            <a:ln w="38100" cap="sq">
              <a:solidFill>
                <a:srgbClr val="FFFFFF"/>
              </a:solidFill>
              <a:prstDash val="solid"/>
              <a:miter/>
            </a:ln>
          </p:spPr>
          <p:txBody>
            <a:bodyPr/>
            <a:lstStyle/>
            <a:p>
              <a:endParaRPr lang="en-GB" sz="602"/>
            </a:p>
          </p:txBody>
        </p:sp>
      </p:grpSp>
      <p:grpSp>
        <p:nvGrpSpPr>
          <p:cNvPr id="11" name="Group 11"/>
          <p:cNvGrpSpPr/>
          <p:nvPr/>
        </p:nvGrpSpPr>
        <p:grpSpPr>
          <a:xfrm>
            <a:off x="1279701" y="1536611"/>
            <a:ext cx="2051541" cy="2081960"/>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b="-50273"/>
              </a:stretch>
            </a:blipFill>
            <a:ln w="38100" cap="sq">
              <a:solidFill>
                <a:srgbClr val="FFFFFF"/>
              </a:solidFill>
              <a:prstDash val="solid"/>
              <a:miter/>
            </a:ln>
          </p:spPr>
          <p:txBody>
            <a:bodyPr/>
            <a:lstStyle/>
            <a:p>
              <a:endParaRPr lang="en-GB" sz="602"/>
            </a:p>
          </p:txBody>
        </p:sp>
      </p:grpSp>
      <p:grpSp>
        <p:nvGrpSpPr>
          <p:cNvPr id="13" name="Group 13"/>
          <p:cNvGrpSpPr/>
          <p:nvPr/>
        </p:nvGrpSpPr>
        <p:grpSpPr>
          <a:xfrm>
            <a:off x="273740" y="2270821"/>
            <a:ext cx="1822771" cy="1849798"/>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8"/>
              <a:stretch>
                <a:fillRect l="-15467" t="-164160" r="-269837" b="-9536"/>
              </a:stretch>
            </a:blipFill>
            <a:ln w="38100" cap="sq">
              <a:solidFill>
                <a:srgbClr val="FFFFFF"/>
              </a:solidFill>
              <a:prstDash val="solid"/>
              <a:miter/>
            </a:ln>
          </p:spPr>
          <p:txBody>
            <a:bodyPr/>
            <a:lstStyle/>
            <a:p>
              <a:endParaRPr lang="en-GB" sz="602"/>
            </a:p>
          </p:txBody>
        </p:sp>
      </p:grpSp>
      <p:sp>
        <p:nvSpPr>
          <p:cNvPr id="15" name="TextBox 15"/>
          <p:cNvSpPr txBox="1"/>
          <p:nvPr/>
        </p:nvSpPr>
        <p:spPr>
          <a:xfrm>
            <a:off x="4027863" y="1379060"/>
            <a:ext cx="1842767" cy="980333"/>
          </a:xfrm>
          <a:prstGeom prst="rect">
            <a:avLst/>
          </a:prstGeom>
        </p:spPr>
        <p:txBody>
          <a:bodyPr lIns="0" tIns="0" rIns="0" bIns="0" rtlCol="0" anchor="t">
            <a:spAutoFit/>
          </a:bodyPr>
          <a:lstStyle/>
          <a:p>
            <a:pPr>
              <a:lnSpc>
                <a:spcPts val="1916"/>
              </a:lnSpc>
            </a:pPr>
            <a:r>
              <a:rPr lang="en-US" sz="2281" b="1">
                <a:solidFill>
                  <a:srgbClr val="000000"/>
                </a:solidFill>
                <a:latin typeface="Helvetica Bold"/>
                <a:ea typeface="Helvetica Bold"/>
                <a:cs typeface="Helvetica Bold"/>
                <a:sym typeface="Helvetica Bold"/>
              </a:rPr>
              <a:t>PE and Sport Premium transition toolkit</a:t>
            </a:r>
          </a:p>
        </p:txBody>
      </p:sp>
      <p:sp>
        <p:nvSpPr>
          <p:cNvPr id="16" name="TextBox 16"/>
          <p:cNvSpPr txBox="1"/>
          <p:nvPr/>
        </p:nvSpPr>
        <p:spPr>
          <a:xfrm>
            <a:off x="4027863" y="2396366"/>
            <a:ext cx="1842767" cy="243656"/>
          </a:xfrm>
          <a:prstGeom prst="rect">
            <a:avLst/>
          </a:prstGeom>
        </p:spPr>
        <p:txBody>
          <a:bodyPr lIns="0" tIns="0" rIns="0" bIns="0" rtlCol="0" anchor="t">
            <a:spAutoFit/>
          </a:bodyPr>
          <a:lstStyle/>
          <a:p>
            <a:pPr>
              <a:lnSpc>
                <a:spcPts val="1859"/>
              </a:lnSpc>
            </a:pPr>
            <a:r>
              <a:rPr lang="en-US" sz="1937">
                <a:solidFill>
                  <a:srgbClr val="000000"/>
                </a:solidFill>
                <a:latin typeface="Helvetica"/>
                <a:ea typeface="Helvetica"/>
                <a:cs typeface="Helvetica"/>
                <a:sym typeface="Helvetica"/>
              </a:rPr>
              <a:t>Monitoring form</a:t>
            </a:r>
          </a:p>
        </p:txBody>
      </p:sp>
      <p:sp>
        <p:nvSpPr>
          <p:cNvPr id="18" name="TextBox 6">
            <a:extLst>
              <a:ext uri="{FF2B5EF4-FFF2-40B4-BE49-F238E27FC236}">
                <a16:creationId xmlns:a16="http://schemas.microsoft.com/office/drawing/2014/main" id="{8F675836-407F-F980-9E37-0D7AB5B52955}"/>
              </a:ext>
            </a:extLst>
          </p:cNvPr>
          <p:cNvSpPr txBox="1"/>
          <p:nvPr/>
        </p:nvSpPr>
        <p:spPr>
          <a:xfrm>
            <a:off x="4027863" y="1069521"/>
            <a:ext cx="1842767" cy="184922"/>
          </a:xfrm>
          <a:prstGeom prst="rect">
            <a:avLst/>
          </a:prstGeom>
        </p:spPr>
        <p:txBody>
          <a:bodyPr lIns="0" tIns="0" rIns="0" bIns="0" rtlCol="0" anchor="t">
            <a:spAutoFit/>
          </a:bodyPr>
          <a:lstStyle/>
          <a:p>
            <a:pPr>
              <a:lnSpc>
                <a:spcPts val="1446"/>
              </a:lnSpc>
            </a:pPr>
            <a:r>
              <a:rPr lang="en-US" sz="1722" b="1">
                <a:solidFill>
                  <a:srgbClr val="003764"/>
                </a:solidFill>
                <a:latin typeface="Helvetica Bold"/>
                <a:ea typeface="Helvetica Bold"/>
                <a:cs typeface="Helvetica Bold"/>
                <a:sym typeface="Helvetica Bold"/>
              </a:rPr>
              <a:t>Part A</a:t>
            </a:r>
          </a:p>
        </p:txBody>
      </p:sp>
      <p:sp>
        <p:nvSpPr>
          <p:cNvPr id="19" name="AutoShape 7">
            <a:extLst>
              <a:ext uri="{FF2B5EF4-FFF2-40B4-BE49-F238E27FC236}">
                <a16:creationId xmlns:a16="http://schemas.microsoft.com/office/drawing/2014/main" id="{4755B800-4DED-4A9D-1D19-777EFE6590F4}"/>
              </a:ext>
            </a:extLst>
          </p:cNvPr>
          <p:cNvSpPr/>
          <p:nvPr/>
        </p:nvSpPr>
        <p:spPr>
          <a:xfrm flipV="1">
            <a:off x="4027862" y="3334112"/>
            <a:ext cx="1842767" cy="8204"/>
          </a:xfrm>
          <a:prstGeom prst="line">
            <a:avLst/>
          </a:prstGeom>
          <a:ln w="47625" cap="flat">
            <a:solidFill>
              <a:srgbClr val="003764"/>
            </a:solidFill>
            <a:prstDash val="solid"/>
            <a:headEnd type="none" w="sm" len="sm"/>
            <a:tailEnd type="none" w="sm" len="sm"/>
          </a:ln>
        </p:spPr>
        <p:txBody>
          <a:bodyPr/>
          <a:lstStyle/>
          <a:p>
            <a:endParaRPr lang="en-GB" sz="602"/>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74AD989-60DA-E3F8-4931-F4AB2DA34FC1}"/>
              </a:ext>
            </a:extLst>
          </p:cNvPr>
          <p:cNvSpPr txBox="1"/>
          <p:nvPr/>
        </p:nvSpPr>
        <p:spPr>
          <a:xfrm>
            <a:off x="681159" y="192004"/>
            <a:ext cx="4661246" cy="523220"/>
          </a:xfrm>
          <a:prstGeom prst="rect">
            <a:avLst/>
          </a:prstGeom>
          <a:noFill/>
        </p:spPr>
        <p:txBody>
          <a:bodyPr wrap="square" rtlCol="0">
            <a:spAutoFit/>
          </a:bodyPr>
          <a:lstStyle/>
          <a:p>
            <a:pPr algn="ctr"/>
            <a:r>
              <a:rPr lang="en-US" sz="1400" b="1">
                <a:solidFill>
                  <a:schemeClr val="accent1">
                    <a:lumMod val="75000"/>
                  </a:schemeClr>
                </a:solidFill>
                <a:latin typeface="Arial" panose="020B0604020202020204" pitchFamily="34" charset="0"/>
                <a:cs typeface="Arial" panose="020B0604020202020204" pitchFamily="34" charset="0"/>
              </a:rPr>
              <a:t>Part A PE and sport premium transition toolkit </a:t>
            </a:r>
          </a:p>
          <a:p>
            <a:pPr algn="ctr"/>
            <a:r>
              <a:rPr lang="en-US" sz="1400" b="1">
                <a:solidFill>
                  <a:schemeClr val="accent1">
                    <a:lumMod val="75000"/>
                  </a:schemeClr>
                </a:solidFill>
                <a:latin typeface="Arial" panose="020B0604020202020204" pitchFamily="34" charset="0"/>
                <a:cs typeface="Arial" panose="020B0604020202020204" pitchFamily="34" charset="0"/>
              </a:rPr>
              <a:t>Monitoring form</a:t>
            </a:r>
            <a:r>
              <a:rPr lang="en-GB" sz="1400" b="1">
                <a:solidFill>
                  <a:schemeClr val="accent1">
                    <a:lumMod val="75000"/>
                  </a:schemeClr>
                </a:solidFill>
                <a:latin typeface="Arial" panose="020B0604020202020204" pitchFamily="34" charset="0"/>
                <a:cs typeface="Arial" panose="020B0604020202020204" pitchFamily="34" charset="0"/>
              </a:rPr>
              <a:t> </a:t>
            </a:r>
            <a:endParaRPr lang="en-US" sz="1400" b="1">
              <a:solidFill>
                <a:schemeClr val="accent1">
                  <a:lumMod val="75000"/>
                </a:schemeClr>
              </a:solidFill>
              <a:latin typeface="Arial" panose="020B0604020202020204" pitchFamily="34" charset="0"/>
              <a:cs typeface="Arial" panose="020B060402020202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80209" y="697756"/>
            <a:ext cx="5986483" cy="3604364"/>
          </a:xfrm>
          <a:prstGeom prst="rect">
            <a:avLst/>
          </a:prstGeom>
          <a:solidFill>
            <a:srgbClr val="F3F3ED"/>
          </a:solidFill>
          <a:ln w="9525">
            <a:solidFill>
              <a:srgbClr val="F3F3ED"/>
            </a:solidFill>
            <a:miter lim="800000"/>
            <a:headEnd/>
            <a:tailEnd/>
          </a:ln>
        </p:spPr>
        <p:txBody>
          <a:bodyPr rot="0" vert="horz" wrap="square" lIns="91440" tIns="45720" rIns="91440" bIns="45720" anchor="t" anchorCtr="0">
            <a:noAutofit/>
          </a:bodyPr>
          <a:lstStyle/>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It is intended that this monitoring form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The template is a working document that you can amend and up during the year.</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Before you decide how you are going to use the funding for this academic year you should reflect and evaluate the impact of your use of your PE and sport premium funding in 2026/27.</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You should use your evaluation of last year’s funding to help you decide what to do this academic year, how you will do it, and what impact you expect it to have. </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All spending of the funding must conform with the terms outlined in the conditions of grant </a:t>
            </a:r>
          </a:p>
          <a:p>
            <a:pPr marL="171450" marR="419100" indent="-171450" algn="just">
              <a:lnSpc>
                <a:spcPct val="124000"/>
              </a:lnSpc>
              <a:buFont typeface="Arial" panose="020B0604020202020204" pitchFamily="34" charset="0"/>
              <a:buChar char="•"/>
            </a:pPr>
            <a:r>
              <a:rPr lang="en-GB" sz="800">
                <a:effectLst/>
                <a:latin typeface="Arial"/>
                <a:ea typeface="Calibri"/>
                <a:cs typeface="Arial"/>
              </a:rPr>
              <a:t>The summative digital expenditure reporting form includes swimming and water safety information. PE and sport premium funding can be used to provide top-up lessons following the completion of core-swimming lessons                                                                                                                                                                                                                                                                                                                                                                                                                                                                                                                                                                                                                                                           where necessary, to ensure pupils meet national curriculum swimming requirements</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To ensure funding is used effectively and based on your school’s needs; guidance and examples of best practice across schools can be found here. </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You must use the funding to make additional and sustainable improvements to the PE and sport in your school. </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You must develop and add to the PESSPA activities that your school already offers.</a:t>
            </a:r>
          </a:p>
          <a:p>
            <a:pPr marL="73025" marR="312420">
              <a:lnSpc>
                <a:spcPct val="124000"/>
              </a:lnSpc>
              <a:spcBef>
                <a:spcPts val="5"/>
              </a:spcBef>
              <a:buNone/>
            </a:pPr>
            <a:endParaRPr lang="en-US" sz="800" b="1">
              <a:effectLst/>
              <a:latin typeface="Arial" panose="020B0604020202020204" pitchFamily="34" charset="0"/>
              <a:ea typeface="Calibri" panose="020F0502020204030204" pitchFamily="34" charset="0"/>
              <a:cs typeface="Arial" panose="020B0604020202020204" pitchFamily="34" charset="0"/>
            </a:endParaRPr>
          </a:p>
          <a:p>
            <a:pPr marL="73025" marR="312420">
              <a:lnSpc>
                <a:spcPct val="124000"/>
              </a:lnSpc>
              <a:spcBef>
                <a:spcPts val="5"/>
              </a:spcBef>
              <a:buNone/>
            </a:pPr>
            <a:r>
              <a:rPr lang="en-US" sz="800" b="1">
                <a:effectLst/>
                <a:latin typeface="Arial" panose="020B0604020202020204" pitchFamily="34" charset="0"/>
                <a:ea typeface="Calibri" panose="020F0502020204030204" pitchFamily="34" charset="0"/>
                <a:cs typeface="Arial" panose="020B0604020202020204" pitchFamily="34" charset="0"/>
              </a:rPr>
              <a:t>Useful Links:</a:t>
            </a:r>
            <a:endParaRPr lang="en-GB" sz="800" b="1">
              <a:latin typeface="Arial" panose="020B0604020202020204" pitchFamily="34" charset="0"/>
              <a:ea typeface="Calibri" panose="020F0502020204030204" pitchFamily="34" charset="0"/>
              <a:cs typeface="Arial" panose="020B0604020202020204" pitchFamily="34" charset="0"/>
            </a:endParaRPr>
          </a:p>
          <a:p>
            <a:pPr marL="244475" marR="312420" indent="-171450">
              <a:lnSpc>
                <a:spcPct val="124000"/>
              </a:lnSpc>
              <a:spcBef>
                <a:spcPts val="5"/>
              </a:spcBef>
              <a:buFont typeface="Arial" panose="020B0604020202020204" pitchFamily="34" charset="0"/>
              <a:buChar char="•"/>
            </a:pPr>
            <a:r>
              <a:rPr lang="en-GB" sz="800">
                <a:latin typeface="Arial" panose="020B0604020202020204" pitchFamily="34" charset="0"/>
                <a:cs typeface="Arial" panose="020B0604020202020204" pitchFamily="34" charset="0"/>
                <a:hlinkClick r:id="rId2"/>
              </a:rPr>
              <a:t>PE and sport premium for primary schools - GOV.UK</a:t>
            </a:r>
            <a:endParaRPr lang="en-GB" sz="800">
              <a:latin typeface="Arial" panose="020B0604020202020204" pitchFamily="34" charset="0"/>
              <a:cs typeface="Arial" panose="020B0604020202020204" pitchFamily="34" charset="0"/>
            </a:endParaRPr>
          </a:p>
          <a:p>
            <a:pPr marL="244475" marR="312420" indent="-171450">
              <a:lnSpc>
                <a:spcPct val="100000"/>
              </a:lnSpc>
              <a:spcBef>
                <a:spcPts val="5"/>
              </a:spcBef>
              <a:buFont typeface="Arial" panose="020B0604020202020204" pitchFamily="34" charset="0"/>
              <a:buChar char="•"/>
            </a:pPr>
            <a:r>
              <a:rPr lang="en-GB" sz="800" u="sng">
                <a:latin typeface="Arial" panose="020B0604020202020204" pitchFamily="34" charset="0"/>
                <a:cs typeface="Arial" panose="020B0604020202020204" pitchFamily="34" charset="0"/>
                <a:hlinkClick r:id="rId3"/>
              </a:rPr>
              <a:t>PE and sport premium: conditions of grant 2026 to 2027 - GOV.UK</a:t>
            </a:r>
            <a:endParaRPr lang="en-GB" sz="800" u="sng">
              <a:latin typeface="Arial" panose="020B0604020202020204" pitchFamily="34" charset="0"/>
              <a:cs typeface="Arial" panose="020B0604020202020204" pitchFamily="34" charset="0"/>
            </a:endParaRPr>
          </a:p>
          <a:p>
            <a:pPr marL="244475" marR="312420" indent="-171450">
              <a:lnSpc>
                <a:spcPct val="100000"/>
              </a:lnSpc>
              <a:spcBef>
                <a:spcPts val="5"/>
              </a:spcBef>
              <a:buFont typeface="Arial" panose="020B0604020202020204" pitchFamily="34" charset="0"/>
              <a:buChar char="•"/>
            </a:pPr>
            <a:r>
              <a:rPr lang="en-GB" sz="800">
                <a:latin typeface="Arial" panose="020B0604020202020204" pitchFamily="34" charset="0"/>
                <a:cs typeface="Arial" panose="020B0604020202020204" pitchFamily="34" charset="0"/>
              </a:rPr>
              <a:t>The grant also supports the </a:t>
            </a:r>
            <a:r>
              <a:rPr lang="en-GB" sz="800">
                <a:latin typeface="Arial" panose="020B0604020202020204" pitchFamily="34" charset="0"/>
                <a:cs typeface="Arial" panose="020B0604020202020204" pitchFamily="34" charset="0"/>
                <a:hlinkClick r:id="rId4"/>
              </a:rPr>
              <a:t>Inclusion 2024 Inclusive PE hub</a:t>
            </a:r>
            <a:r>
              <a:rPr lang="en-GB" sz="800">
                <a:latin typeface="Arial" panose="020B0604020202020204" pitchFamily="34" charset="0"/>
                <a:cs typeface="Arial" panose="020B0604020202020204" pitchFamily="34" charset="0"/>
              </a:rPr>
              <a:t> an online platform of resources to help schools make PE and sport more inclusive.</a:t>
            </a:r>
          </a:p>
          <a:p>
            <a:pPr marL="244475" marR="312420" indent="-171450">
              <a:lnSpc>
                <a:spcPct val="124000"/>
              </a:lnSpc>
              <a:spcBef>
                <a:spcPts val="5"/>
              </a:spcBef>
              <a:buFont typeface="Arial" panose="020B0604020202020204" pitchFamily="34" charset="0"/>
              <a:buChar char="•"/>
            </a:pPr>
            <a:r>
              <a:rPr lang="en-GB" sz="800">
                <a:solidFill>
                  <a:sysClr val="windowText" lastClr="000000"/>
                </a:solidFill>
                <a:latin typeface="Arial" panose="020B0604020202020204" pitchFamily="34" charset="0"/>
                <a:ea typeface="Calibri" panose="020F0502020204030204" pitchFamily="34" charset="0"/>
                <a:cs typeface="Arial" panose="020B0604020202020204" pitchFamily="34" charset="0"/>
                <a:hlinkClick r:id="rId5"/>
              </a:rPr>
              <a:t>Swimming and Water Safety</a:t>
            </a:r>
            <a:endParaRPr lang="en-GB" sz="800">
              <a:solidFill>
                <a:sysClr val="windowText" lastClr="000000"/>
              </a:solidFill>
              <a:latin typeface="Arial" panose="020B0604020202020204" pitchFamily="34" charset="0"/>
              <a:ea typeface="Calibri" panose="020F0502020204030204" pitchFamily="34" charset="0"/>
              <a:cs typeface="Arial" panose="020B0604020202020204" pitchFamily="34" charset="0"/>
            </a:endParaRPr>
          </a:p>
        </p:txBody>
      </p:sp>
      <p:sp>
        <p:nvSpPr>
          <p:cNvPr id="5" name="Freeform 2">
            <a:extLst>
              <a:ext uri="{FF2B5EF4-FFF2-40B4-BE49-F238E27FC236}">
                <a16:creationId xmlns:a16="http://schemas.microsoft.com/office/drawing/2014/main" id="{A39A5CE4-07BD-22FC-BF7C-173774FCC3F1}"/>
              </a:ext>
            </a:extLst>
          </p:cNvPr>
          <p:cNvSpPr/>
          <p:nvPr/>
        </p:nvSpPr>
        <p:spPr>
          <a:xfrm>
            <a:off x="152672" y="176695"/>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602"/>
          </a:p>
        </p:txBody>
      </p:sp>
      <p:sp>
        <p:nvSpPr>
          <p:cNvPr id="4" name="Freeform 2">
            <a:extLst>
              <a:ext uri="{FF2B5EF4-FFF2-40B4-BE49-F238E27FC236}">
                <a16:creationId xmlns:a16="http://schemas.microsoft.com/office/drawing/2014/main" id="{5CC45D1B-15F7-1F3D-0BD9-2315BAA9E64F}"/>
              </a:ext>
            </a:extLst>
          </p:cNvPr>
          <p:cNvSpPr/>
          <p:nvPr/>
        </p:nvSpPr>
        <p:spPr>
          <a:xfrm>
            <a:off x="5342405" y="130595"/>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602"/>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1D9F60F-F13B-1086-50C1-85D73CC0740F}"/>
              </a:ext>
            </a:extLst>
          </p:cNvPr>
          <p:cNvSpPr txBox="1"/>
          <p:nvPr/>
        </p:nvSpPr>
        <p:spPr>
          <a:xfrm>
            <a:off x="55683" y="548951"/>
            <a:ext cx="5967046" cy="891911"/>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latin typeface="Arial" panose="020B0604020202020204" pitchFamily="34" charset="0"/>
                <a:cs typeface="Arial" panose="020B0604020202020204" pitchFamily="34" charset="0"/>
              </a:rPr>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a:latin typeface="Arial" panose="020B0604020202020204" pitchFamily="34" charset="0"/>
                <a:cs typeface="Arial" panose="020B0604020202020204" pitchFamily="34" charset="0"/>
              </a:rPr>
              <a:t>You do not need to complete every box. Just record the information that is key to your school's priorities and areas of focus.</a:t>
            </a:r>
          </a:p>
          <a:p>
            <a:pPr>
              <a:lnSpc>
                <a:spcPct val="124000"/>
              </a:lnSpc>
            </a:pPr>
            <a:r>
              <a:rPr lang="en-US" sz="850" b="1" i="1">
                <a:latin typeface="Arial" panose="020B0604020202020204" pitchFamily="34" charset="0"/>
                <a:cs typeface="Arial" panose="020B0604020202020204" pitchFamily="34" charset="0"/>
              </a:rPr>
              <a:t>Remember</a:t>
            </a:r>
            <a:r>
              <a:rPr lang="en-US" sz="850" i="1">
                <a:latin typeface="Arial" panose="020B0604020202020204" pitchFamily="34" charset="0"/>
                <a:cs typeface="Arial" panose="020B0604020202020204" pitchFamily="34" charset="0"/>
              </a:rPr>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862108199"/>
              </p:ext>
            </p:extLst>
          </p:nvPr>
        </p:nvGraphicFramePr>
        <p:xfrm>
          <a:off x="101109" y="1440862"/>
          <a:ext cx="5876193" cy="2624471"/>
        </p:xfrm>
        <a:graphic>
          <a:graphicData uri="http://schemas.openxmlformats.org/drawingml/2006/table">
            <a:tbl>
              <a:tblPr firstRow="1" bandRow="1">
                <a:tableStyleId>{5C22544A-7EE6-4342-B048-85BDC9FD1C3A}</a:tableStyleId>
              </a:tblPr>
              <a:tblGrid>
                <a:gridCol w="1416956">
                  <a:extLst>
                    <a:ext uri="{9D8B030D-6E8A-4147-A177-3AD203B41FA5}">
                      <a16:colId xmlns:a16="http://schemas.microsoft.com/office/drawing/2014/main" val="1397519339"/>
                    </a:ext>
                  </a:extLst>
                </a:gridCol>
                <a:gridCol w="2083756">
                  <a:extLst>
                    <a:ext uri="{9D8B030D-6E8A-4147-A177-3AD203B41FA5}">
                      <a16:colId xmlns:a16="http://schemas.microsoft.com/office/drawing/2014/main" val="279180329"/>
                    </a:ext>
                  </a:extLst>
                </a:gridCol>
                <a:gridCol w="2375481">
                  <a:extLst>
                    <a:ext uri="{9D8B030D-6E8A-4147-A177-3AD203B41FA5}">
                      <a16:colId xmlns:a16="http://schemas.microsoft.com/office/drawing/2014/main" val="1532179531"/>
                    </a:ext>
                  </a:extLst>
                </a:gridCol>
              </a:tblGrid>
              <a:tr h="21655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hlinkClick r:id="rId2"/>
                        </a:rPr>
                        <a:t>Swimming and Water Safety</a:t>
                      </a: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What went well? Supporting evidence?</a:t>
                      </a:r>
                      <a:r>
                        <a:rPr lang="en-GB" sz="700">
                          <a:solidFill>
                            <a:sysClr val="windowText" lastClr="000000"/>
                          </a:solidFill>
                          <a:effectLst/>
                          <a:latin typeface="Arial" panose="020B0604020202020204" pitchFamily="34" charset="0"/>
                          <a:cs typeface="Arial" panose="020B0604020202020204" pitchFamily="34" charset="0"/>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700">
                          <a:solidFill>
                            <a:sysClr val="windowText" lastClr="000000"/>
                          </a:solidFill>
                          <a:effectLst/>
                          <a:latin typeface="Arial" panose="020B0604020202020204" pitchFamily="34" charset="0"/>
                          <a:cs typeface="Arial" panose="020B0604020202020204" pitchFamily="34" charset="0"/>
                        </a:rPr>
                        <a:t>What didn't go well? Supporting evidence? </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70017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cs typeface="Arial" panose="020B0604020202020204" pitchFamily="34" charset="0"/>
                        </a:rPr>
                        <a:t>1. </a:t>
                      </a:r>
                      <a:r>
                        <a:rPr lang="en-US" sz="700">
                          <a:effectLst/>
                          <a:latin typeface="Arial" panose="020B0604020202020204" pitchFamily="34" charset="0"/>
                          <a:cs typeface="Arial" panose="020B0604020202020204" pitchFamily="34" charset="0"/>
                        </a:rPr>
                        <a:t>Swim competently, confidently and proficiently over a distance of at least 25 metres</a:t>
                      </a:r>
                      <a:endParaRPr lang="en-US" sz="7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b="1" dirty="0">
                          <a:solidFill>
                            <a:schemeClr val="accent1">
                              <a:lumMod val="75000"/>
                            </a:schemeClr>
                          </a:solidFill>
                          <a:latin typeface="Arial" panose="020B0604020202020204" pitchFamily="34" charset="0"/>
                          <a:cs typeface="Arial" panose="020B0604020202020204" pitchFamily="34" charset="0"/>
                        </a:rPr>
                        <a:t>93% of pupils in year 6 can swim 25 </a:t>
                      </a:r>
                      <a:r>
                        <a:rPr lang="en-US" sz="700" b="1" dirty="0" err="1">
                          <a:solidFill>
                            <a:schemeClr val="accent1">
                              <a:lumMod val="75000"/>
                            </a:schemeClr>
                          </a:solidFill>
                          <a:latin typeface="Arial" panose="020B0604020202020204" pitchFamily="34" charset="0"/>
                          <a:cs typeface="Arial" panose="020B0604020202020204" pitchFamily="34" charset="0"/>
                        </a:rPr>
                        <a:t>metres</a:t>
                      </a:r>
                      <a:r>
                        <a:rPr lang="en-US" sz="700" b="1" dirty="0">
                          <a:solidFill>
                            <a:schemeClr val="accent1">
                              <a:lumMod val="75000"/>
                            </a:schemeClr>
                          </a:solidFill>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endParaRPr lang="en-US" sz="7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We are aiming for this to be 100%,</a:t>
                      </a:r>
                      <a:r>
                        <a:rPr lang="en-GB" sz="700" kern="1200" dirty="0">
                          <a:solidFill>
                            <a:schemeClr val="dk1"/>
                          </a:solidFill>
                          <a:latin typeface="Arial" panose="020B0604020202020204" pitchFamily="34" charset="0"/>
                          <a:ea typeface="+mn-ea"/>
                          <a:cs typeface="Arial" panose="020B0604020202020204" pitchFamily="34" charset="0"/>
                        </a:rPr>
                        <a:t>. </a:t>
                      </a:r>
                      <a:endParaRPr lang="en-US" sz="700" kern="1200" dirty="0">
                        <a:solidFill>
                          <a:schemeClr val="dk1"/>
                        </a:solidFill>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4098148111"/>
                  </a:ext>
                </a:extLst>
              </a:tr>
              <a:tr h="8022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cs typeface="Arial" panose="020B0604020202020204" pitchFamily="34" charset="0"/>
                        </a:rPr>
                        <a:t>2. </a:t>
                      </a:r>
                      <a:r>
                        <a:rPr lang="en-US" sz="700">
                          <a:effectLst/>
                          <a:latin typeface="Arial" panose="020B0604020202020204" pitchFamily="34" charset="0"/>
                          <a:cs typeface="Arial" panose="020B0604020202020204" pitchFamily="34" charset="0"/>
                        </a:rPr>
                        <a:t>Use a range of strokes effectively (for example, front crawl, backstroke and breaststroke)</a:t>
                      </a:r>
                      <a:endParaRPr lang="en-GB" sz="700">
                        <a:effectLst/>
                        <a:latin typeface="Arial" panose="020B0604020202020204" pitchFamily="34" charset="0"/>
                        <a:ea typeface="Calibri" panose="020F050202020403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b="1" dirty="0">
                          <a:solidFill>
                            <a:schemeClr val="accent1">
                              <a:lumMod val="75000"/>
                            </a:schemeClr>
                          </a:solidFill>
                          <a:latin typeface="Arial" panose="020B0604020202020204" pitchFamily="34" charset="0"/>
                          <a:cs typeface="Arial" panose="020B0604020202020204" pitchFamily="34" charset="0"/>
                        </a:rPr>
                        <a:t>93% of pupils in year 6 can use a range of strokes effectively. </a:t>
                      </a:r>
                    </a:p>
                    <a:p>
                      <a:pPr marL="171450" indent="-171450">
                        <a:buFont typeface="Arial" panose="020B0604020202020204" pitchFamily="34" charset="0"/>
                        <a:buChar char="•"/>
                      </a:pPr>
                      <a:endParaRPr lang="en-US" sz="7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We are aiming for this to be 100%,</a:t>
                      </a:r>
                      <a:r>
                        <a:rPr lang="en-GB" sz="700" kern="1200" dirty="0">
                          <a:solidFill>
                            <a:schemeClr val="dk1"/>
                          </a:solidFill>
                          <a:latin typeface="Arial" panose="020B0604020202020204" pitchFamily="34" charset="0"/>
                          <a:ea typeface="+mn-ea"/>
                          <a:cs typeface="Arial" panose="020B0604020202020204" pitchFamily="34" charset="0"/>
                        </a:rPr>
                        <a:t>. </a:t>
                      </a:r>
                      <a:endParaRPr lang="en-US" sz="700" kern="1200" dirty="0">
                        <a:solidFill>
                          <a:schemeClr val="dk1"/>
                        </a:solidFill>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7850329"/>
                  </a:ext>
                </a:extLst>
              </a:tr>
              <a:tr h="8022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cs typeface="Arial" panose="020B0604020202020204" pitchFamily="34" charset="0"/>
                        </a:rPr>
                        <a:t>3. </a:t>
                      </a:r>
                      <a:r>
                        <a:rPr lang="en-US" sz="700">
                          <a:effectLst/>
                          <a:latin typeface="Arial" panose="020B0604020202020204" pitchFamily="34" charset="0"/>
                          <a:cs typeface="Arial" panose="020B0604020202020204" pitchFamily="34" charset="0"/>
                        </a:rPr>
                        <a:t>Perform safe self-rescue in different water-based situations</a:t>
                      </a:r>
                      <a:endParaRPr lang="en-GB" sz="700">
                        <a:effectLst/>
                        <a:latin typeface="Arial" panose="020B0604020202020204" pitchFamily="34" charset="0"/>
                        <a:ea typeface="Calibri" panose="020F050202020403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b="1" dirty="0">
                          <a:latin typeface="Arial" panose="020B0604020202020204" pitchFamily="34" charset="0"/>
                          <a:cs typeface="Arial" panose="020B0604020202020204" pitchFamily="34" charset="0"/>
                        </a:rPr>
                        <a:t>93% of pupils in year 6 can perform safe self-rescue. </a:t>
                      </a:r>
                    </a:p>
                    <a:p>
                      <a:pPr marL="171450" indent="-171450">
                        <a:buFont typeface="Arial" panose="020B0604020202020204" pitchFamily="34" charset="0"/>
                        <a:buChar char="•"/>
                      </a:pPr>
                      <a:endParaRPr lang="en-US" sz="7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We are aiming for this to be 100%,</a:t>
                      </a:r>
                      <a:r>
                        <a:rPr lang="en-GB" sz="700" kern="1200" dirty="0">
                          <a:solidFill>
                            <a:schemeClr val="dk1"/>
                          </a:solidFill>
                          <a:latin typeface="Arial" panose="020B0604020202020204" pitchFamily="34" charset="0"/>
                          <a:ea typeface="+mn-ea"/>
                          <a:cs typeface="Arial" panose="020B0604020202020204" pitchFamily="34" charset="0"/>
                        </a:rPr>
                        <a:t>. </a:t>
                      </a:r>
                      <a:endParaRPr lang="en-US" sz="700" kern="1200" dirty="0">
                        <a:solidFill>
                          <a:schemeClr val="dk1"/>
                        </a:solidFill>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873458530"/>
                  </a:ext>
                </a:extLst>
              </a:tr>
            </a:tbl>
          </a:graphicData>
        </a:graphic>
      </p:graphicFrame>
      <p:sp>
        <p:nvSpPr>
          <p:cNvPr id="5" name="TextBox 4">
            <a:extLst>
              <a:ext uri="{FF2B5EF4-FFF2-40B4-BE49-F238E27FC236}">
                <a16:creationId xmlns:a16="http://schemas.microsoft.com/office/drawing/2014/main" id="{565040D2-9608-7F55-2779-32628763A3E6}"/>
              </a:ext>
            </a:extLst>
          </p:cNvPr>
          <p:cNvSpPr txBox="1"/>
          <p:nvPr/>
        </p:nvSpPr>
        <p:spPr>
          <a:xfrm>
            <a:off x="146536" y="154041"/>
            <a:ext cx="5240217" cy="446276"/>
          </a:xfrm>
          <a:prstGeom prst="rect">
            <a:avLst/>
          </a:prstGeom>
          <a:noFill/>
        </p:spPr>
        <p:txBody>
          <a:bodyPr wrap="square" rtlCol="0">
            <a:spAutoFit/>
          </a:bodyPr>
          <a:lstStyle/>
          <a:p>
            <a:r>
              <a:rPr lang="en-US" sz="1400" b="1">
                <a:solidFill>
                  <a:schemeClr val="accent1">
                    <a:lumMod val="75000"/>
                  </a:schemeClr>
                </a:solidFill>
                <a:latin typeface="Arial" panose="020B0604020202020204" pitchFamily="34" charset="0"/>
                <a:cs typeface="Arial" panose="020B0604020202020204" pitchFamily="34" charset="0"/>
              </a:rPr>
              <a:t>Review of the last academic year (2025/2026) </a:t>
            </a:r>
          </a:p>
          <a:p>
            <a:r>
              <a:rPr lang="en-GB" sz="900" b="1">
                <a:solidFill>
                  <a:srgbClr val="FF0000"/>
                </a:solidFill>
                <a:latin typeface="Arial" panose="020B0604020202020204" pitchFamily="34" charset="0"/>
                <a:cs typeface="Arial" panose="020B0604020202020204" pitchFamily="34" charset="0"/>
              </a:rPr>
              <a:t>Example data </a:t>
            </a:r>
            <a:r>
              <a:rPr lang="en-US" sz="900" b="1">
                <a:solidFill>
                  <a:srgbClr val="FF0000"/>
                </a:solidFill>
                <a:latin typeface="Arial" panose="020B0604020202020204" pitchFamily="34" charset="0"/>
                <a:cs typeface="Arial" panose="020B0604020202020204" pitchFamily="34" charset="0"/>
              </a:rPr>
              <a:t>is for reference only:</a:t>
            </a:r>
            <a:endParaRPr lang="en-US" sz="1400" b="1">
              <a:latin typeface="Arial" panose="020B0604020202020204" pitchFamily="34" charset="0"/>
              <a:cs typeface="Arial" panose="020B0604020202020204" pitchFamily="34" charset="0"/>
            </a:endParaRPr>
          </a:p>
        </p:txBody>
      </p:sp>
      <p:sp>
        <p:nvSpPr>
          <p:cNvPr id="4" name="Freeform 2">
            <a:extLst>
              <a:ext uri="{FF2B5EF4-FFF2-40B4-BE49-F238E27FC236}">
                <a16:creationId xmlns:a16="http://schemas.microsoft.com/office/drawing/2014/main" id="{FA9980AC-B11B-1548-2FB9-02ED2D5FA31C}"/>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sz="602"/>
          </a:p>
        </p:txBody>
      </p:sp>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8774285-6350-5F9D-309A-493EA80BAD9B}"/>
              </a:ext>
            </a:extLst>
          </p:cNvPr>
          <p:cNvSpPr txBox="1"/>
          <p:nvPr/>
        </p:nvSpPr>
        <p:spPr>
          <a:xfrm>
            <a:off x="0" y="218377"/>
            <a:ext cx="5181600" cy="446276"/>
          </a:xfrm>
          <a:prstGeom prst="rect">
            <a:avLst/>
          </a:prstGeom>
          <a:noFill/>
        </p:spPr>
        <p:txBody>
          <a:bodyPr wrap="square" rtlCol="0">
            <a:spAutoFit/>
          </a:bodyPr>
          <a:lstStyle/>
          <a:p>
            <a:r>
              <a:rPr lang="en-US" sz="1400" b="1">
                <a:solidFill>
                  <a:schemeClr val="accent1">
                    <a:lumMod val="75000"/>
                  </a:schemeClr>
                </a:solidFill>
                <a:latin typeface="Arial" panose="020B0604020202020204" pitchFamily="34" charset="0"/>
                <a:cs typeface="Arial" panose="020B0604020202020204" pitchFamily="34" charset="0"/>
              </a:rPr>
              <a:t>Review of the last academic year (2025/2026) </a:t>
            </a:r>
          </a:p>
          <a:p>
            <a:r>
              <a:rPr lang="en-GB" sz="900" b="1">
                <a:solidFill>
                  <a:srgbClr val="FF0000"/>
                </a:solidFill>
                <a:latin typeface="Arial" panose="020B0604020202020204" pitchFamily="34" charset="0"/>
                <a:cs typeface="Arial" panose="020B0604020202020204" pitchFamily="34" charset="0"/>
              </a:rPr>
              <a:t>Example data </a:t>
            </a:r>
            <a:r>
              <a:rPr lang="en-US" sz="900" b="1">
                <a:solidFill>
                  <a:srgbClr val="FF0000"/>
                </a:solidFill>
                <a:latin typeface="Arial" panose="020B0604020202020204" pitchFamily="34" charset="0"/>
                <a:cs typeface="Arial" panose="020B0604020202020204" pitchFamily="34" charset="0"/>
              </a:rPr>
              <a:t>is for reference only:</a:t>
            </a:r>
            <a:endParaRPr lang="en-US" sz="1400" b="1">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205666817"/>
              </p:ext>
            </p:extLst>
          </p:nvPr>
        </p:nvGraphicFramePr>
        <p:xfrm>
          <a:off x="76200" y="695985"/>
          <a:ext cx="5883849" cy="2773680"/>
        </p:xfrm>
        <a:graphic>
          <a:graphicData uri="http://schemas.openxmlformats.org/drawingml/2006/table">
            <a:tbl>
              <a:tblPr firstRow="1" bandRow="1">
                <a:tableStyleId>{5C22544A-7EE6-4342-B048-85BDC9FD1C3A}</a:tableStyleId>
              </a:tblPr>
              <a:tblGrid>
                <a:gridCol w="1289137">
                  <a:extLst>
                    <a:ext uri="{9D8B030D-6E8A-4147-A177-3AD203B41FA5}">
                      <a16:colId xmlns:a16="http://schemas.microsoft.com/office/drawing/2014/main" val="1397519339"/>
                    </a:ext>
                  </a:extLst>
                </a:gridCol>
                <a:gridCol w="2671220">
                  <a:extLst>
                    <a:ext uri="{9D8B030D-6E8A-4147-A177-3AD203B41FA5}">
                      <a16:colId xmlns:a16="http://schemas.microsoft.com/office/drawing/2014/main" val="279180329"/>
                    </a:ext>
                  </a:extLst>
                </a:gridCol>
                <a:gridCol w="1923492">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Arial" panose="020B0604020202020204" pitchFamily="34" charset="0"/>
                          <a:ea typeface="+mn-ea"/>
                          <a:cs typeface="Arial" panose="020B0604020202020204" pitchFamily="34" charset="0"/>
                        </a:rPr>
                        <a:t>Key areas as outlined in PE and sport premium guidance</a:t>
                      </a:r>
                      <a:endParaRPr lang="en-US" sz="700" b="1" dirty="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What went well? Supporting evidence?</a:t>
                      </a:r>
                      <a:r>
                        <a:rPr lang="en-GB" sz="700">
                          <a:solidFill>
                            <a:sysClr val="windowText" lastClr="000000"/>
                          </a:solidFill>
                          <a:effectLst/>
                          <a:latin typeface="Arial" panose="020B0604020202020204" pitchFamily="34" charset="0"/>
                          <a:cs typeface="Arial" panose="020B0604020202020204" pitchFamily="34" charset="0"/>
                        </a:rPr>
                        <a:t> </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Arial" panose="020B0604020202020204" pitchFamily="34" charset="0"/>
                          <a:cs typeface="Arial" panose="020B0604020202020204" pitchFamily="34" charset="0"/>
                        </a:rPr>
                        <a:t>What didn't go well? Supporting evidence? </a:t>
                      </a: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90670">
                <a:tc>
                  <a:txBody>
                    <a:bodyPr/>
                    <a:lstStyle/>
                    <a:p>
                      <a:pPr lvl="0"/>
                      <a:r>
                        <a:rPr lang="en-US" sz="700" b="1" dirty="0">
                          <a:effectLst/>
                          <a:latin typeface="Arial" panose="020B0604020202020204" pitchFamily="34" charset="0"/>
                          <a:cs typeface="Arial" panose="020B0604020202020204" pitchFamily="34" charset="0"/>
                        </a:rPr>
                        <a:t>1. I</a:t>
                      </a:r>
                      <a:r>
                        <a:rPr lang="en-GB" sz="700" b="1" kern="1200" dirty="0" err="1">
                          <a:solidFill>
                            <a:schemeClr val="dk1"/>
                          </a:solidFill>
                          <a:effectLst/>
                          <a:latin typeface="Arial" panose="020B0604020202020204" pitchFamily="34" charset="0"/>
                          <a:ea typeface="+mn-ea"/>
                          <a:cs typeface="Arial" panose="020B0604020202020204" pitchFamily="34" charset="0"/>
                        </a:rPr>
                        <a:t>ncrease</a:t>
                      </a:r>
                      <a:r>
                        <a:rPr lang="en-GB" sz="700" b="1" kern="1200" dirty="0">
                          <a:solidFill>
                            <a:schemeClr val="dk1"/>
                          </a:solidFill>
                          <a:effectLst/>
                          <a:latin typeface="Arial" panose="020B0604020202020204" pitchFamily="34" charset="0"/>
                          <a:ea typeface="+mn-ea"/>
                          <a:cs typeface="Arial" panose="020B0604020202020204" pitchFamily="34" charset="0"/>
                        </a:rPr>
                        <a:t> all staff’s confidence, knowledge and skills in teaching PE and sporting activities</a:t>
                      </a:r>
                    </a:p>
                    <a:p>
                      <a:endParaRPr lang="en-US" sz="700" b="1"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650" kern="1200" dirty="0">
                          <a:solidFill>
                            <a:schemeClr val="tx1"/>
                          </a:solidFill>
                          <a:latin typeface="Arial" panose="020B0604020202020204" pitchFamily="34" charset="0"/>
                          <a:ea typeface="+mn-ea"/>
                          <a:cs typeface="Arial" panose="020B0604020202020204" pitchFamily="34" charset="0"/>
                        </a:rPr>
                        <a:t>Staff confidence, knowledge and skills in teaching PE and sporting activities have improved across the school. The introduction of a purchased PE curriculum has provided teachers with clear progression, high-quality lesson resources and greater confidence in delivering PE lessons. Specialist sports coaches have worked alongside staff through team teaching and modelling effective practice, enabling teachers to develop their subject knowledge and teaching skills. As a result, the quality and consistency of PE provision has increased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It’s great that 80% of staff now feel confident to enjoy delivering high-quality Physical Education but we need this to apply to all staff.</a:t>
                      </a:r>
                    </a:p>
                    <a:p>
                      <a:pPr marL="171450" indent="-171450">
                        <a:buFont typeface="Arial" panose="020B0604020202020204" pitchFamily="34" charset="0"/>
                        <a:buChar char="•"/>
                      </a:pPr>
                      <a:endParaRPr lang="en-US" sz="65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See staff confidence and lesson observation data in first column. Staff Professional Development Plans indicate the gaps that remain in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4098148111"/>
                  </a:ext>
                </a:extLst>
              </a:tr>
              <a:tr h="370840">
                <a:tc>
                  <a:txBody>
                    <a:bodyPr/>
                    <a:lstStyle/>
                    <a:p>
                      <a:pPr fontAlgn="t">
                        <a:lnSpc>
                          <a:spcPct val="119048"/>
                        </a:lnSpc>
                        <a:buNone/>
                      </a:pPr>
                      <a:r>
                        <a:rPr lang="en-GB" sz="700" b="1" i="0" dirty="0">
                          <a:effectLst/>
                          <a:latin typeface="Arial" panose="020B0604020202020204" pitchFamily="34" charset="0"/>
                          <a:cs typeface="Arial" panose="020B0604020202020204" pitchFamily="34" charset="0"/>
                        </a:rPr>
                        <a:t>2. Increase all pupils’ engagement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650" kern="1200" dirty="0">
                          <a:solidFill>
                            <a:schemeClr val="tx1"/>
                          </a:solidFill>
                          <a:latin typeface="Arial" panose="020B0604020202020204" pitchFamily="34" charset="0"/>
                          <a:ea typeface="+mn-ea"/>
                          <a:cs typeface="Arial" panose="020B0604020202020204" pitchFamily="34" charset="0"/>
                        </a:rPr>
                        <a:t>Pupil engagement in regular physical activity and sporting activities increased significantly through our membership of the Shenfield Sports Partnership. Throughout the year, pupils participated in a wide range of sporting events and festivals, including opportunities specifically designed to encourage participation from girls, boys and pupils with SEND. Our focus was on providing inclusive experiences and increasing participation rather than selecting only the most able athletes. Disadvantaged pupils were actively encouraged and supported to attend events, ensuring equitable access to sporting opportunities. As a result, a greater number of pupils engaged in competitive and non-competitive sport, developed confidence and resilience, and experienced the benefits of representing the school in a variety of physical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Not all pupils are active for 60 minutes a day, 7 days a week.</a:t>
                      </a:r>
                    </a:p>
                    <a:p>
                      <a:pPr marL="171450" indent="-171450">
                        <a:buFont typeface="Arial" panose="020B0604020202020204" pitchFamily="34" charset="0"/>
                        <a:buChar char="•"/>
                      </a:pPr>
                      <a:endParaRPr lang="en-US" sz="65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There are still 30% of our pupils that are not active for 60 minutes a day, 7 days a week based on data captured linked to in and outside of school physical activity.</a:t>
                      </a:r>
                    </a:p>
                    <a:p>
                      <a:pPr marL="171450" indent="-171450">
                        <a:buFont typeface="Arial" panose="020B0604020202020204" pitchFamily="34" charset="0"/>
                        <a:buChar char="•"/>
                      </a:pPr>
                      <a:endParaRPr lang="en-US" sz="65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Only 25% of FS/KS1 and 30% of KS2 attended extra-curricular clubs at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7850329"/>
                  </a:ext>
                </a:extLst>
              </a:tr>
            </a:tbl>
          </a:graphicData>
        </a:graphic>
      </p:graphicFrame>
      <p:sp>
        <p:nvSpPr>
          <p:cNvPr id="3" name="Freeform 2">
            <a:extLst>
              <a:ext uri="{FF2B5EF4-FFF2-40B4-BE49-F238E27FC236}">
                <a16:creationId xmlns:a16="http://schemas.microsoft.com/office/drawing/2014/main" id="{4A247FFE-01E3-6BE0-5723-14E03B024039}"/>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604351068"/>
              </p:ext>
            </p:extLst>
          </p:nvPr>
        </p:nvGraphicFramePr>
        <p:xfrm>
          <a:off x="64660" y="659272"/>
          <a:ext cx="5990492" cy="3055659"/>
        </p:xfrm>
        <a:graphic>
          <a:graphicData uri="http://schemas.openxmlformats.org/drawingml/2006/table">
            <a:tbl>
              <a:tblPr firstRow="1" bandRow="1">
                <a:tableStyleId>{5C22544A-7EE6-4342-B048-85BDC9FD1C3A}</a:tableStyleId>
              </a:tblPr>
              <a:tblGrid>
                <a:gridCol w="1237954">
                  <a:extLst>
                    <a:ext uri="{9D8B030D-6E8A-4147-A177-3AD203B41FA5}">
                      <a16:colId xmlns:a16="http://schemas.microsoft.com/office/drawing/2014/main" val="1397519339"/>
                    </a:ext>
                  </a:extLst>
                </a:gridCol>
                <a:gridCol w="2687268">
                  <a:extLst>
                    <a:ext uri="{9D8B030D-6E8A-4147-A177-3AD203B41FA5}">
                      <a16:colId xmlns:a16="http://schemas.microsoft.com/office/drawing/2014/main" val="279180329"/>
                    </a:ext>
                  </a:extLst>
                </a:gridCol>
                <a:gridCol w="2065270">
                  <a:extLst>
                    <a:ext uri="{9D8B030D-6E8A-4147-A177-3AD203B41FA5}">
                      <a16:colId xmlns:a16="http://schemas.microsoft.com/office/drawing/2014/main" val="1532179531"/>
                    </a:ext>
                  </a:extLst>
                </a:gridCol>
              </a:tblGrid>
              <a:tr h="287702">
                <a:tc>
                  <a:txBody>
                    <a:bodyPr/>
                    <a:lstStyle/>
                    <a:p>
                      <a:pPr algn="ctr"/>
                      <a:r>
                        <a:rPr lang="en-GB" sz="600" b="1" kern="1200" dirty="0">
                          <a:solidFill>
                            <a:sysClr val="windowText" lastClr="000000"/>
                          </a:solidFill>
                          <a:effectLst/>
                          <a:latin typeface="Arial" panose="020B0604020202020204" pitchFamily="34" charset="0"/>
                          <a:ea typeface="+mn-ea"/>
                          <a:cs typeface="Arial" panose="020B0604020202020204" pitchFamily="34" charset="0"/>
                        </a:rPr>
                        <a:t>Key areas as outlined in PE and sport premium guidance</a:t>
                      </a:r>
                      <a:endParaRPr lang="en-US" sz="600" dirty="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What went well? Supporting evidence?</a:t>
                      </a:r>
                      <a:r>
                        <a:rPr lang="en-GB" sz="600">
                          <a:solidFill>
                            <a:sysClr val="windowText" lastClr="000000"/>
                          </a:solidFill>
                          <a:effectLst/>
                          <a:latin typeface="Arial" panose="020B0604020202020204" pitchFamily="34" charset="0"/>
                          <a:cs typeface="Arial" panose="020B0604020202020204" pitchFamily="34" charset="0"/>
                        </a:rPr>
                        <a:t> </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a:solidFill>
                            <a:sysClr val="windowText" lastClr="000000"/>
                          </a:solidFill>
                          <a:effectLst/>
                          <a:latin typeface="Arial" panose="020B0604020202020204" pitchFamily="34" charset="0"/>
                          <a:cs typeface="Arial" panose="020B0604020202020204" pitchFamily="34" charset="0"/>
                        </a:rPr>
                        <a:t>What didn't go well? Supporting evidence? </a:t>
                      </a:r>
                      <a:endPar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2203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Arial" panose="020B0604020202020204" pitchFamily="34" charset="0"/>
                          <a:cs typeface="Arial" panose="020B0604020202020204" pitchFamily="34" charset="0"/>
                        </a:rPr>
                        <a:t>3. Raising the profile of PE and sport across the school, to support whole school improvement</a:t>
                      </a:r>
                      <a:endParaRPr lang="en-US" sz="600" b="1"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600" kern="1200" dirty="0">
                          <a:solidFill>
                            <a:schemeClr val="tx1"/>
                          </a:solidFill>
                          <a:latin typeface="Arial" panose="020B0604020202020204" pitchFamily="34" charset="0"/>
                          <a:ea typeface="+mn-ea"/>
                          <a:cs typeface="Arial" panose="020B0604020202020204" pitchFamily="34" charset="0"/>
                        </a:rPr>
                        <a:t>The profile of PE and sport has been raised across the school through increased participation in competitions, festivals and sporting events. Membership of the Shenfield Sports Partnership provided a broad range of opportunities for pupils to represent the school and celebrate sporting achievement. Successes and participation were shared through assemblies, newsletters and school communications, helping to promote positive attitudes towards physical activity. PE and sport have become an integral part of school life, supporting pupil wellbeing, confidence, teamwork and resilience. The increased visibility of sporting opportunities has encouraged more pupils to engage in physical activity and contributed positively to the wider aims of school improvement.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600" kern="1200" dirty="0">
                          <a:solidFill>
                            <a:schemeClr val="tx1"/>
                          </a:solidFill>
                          <a:latin typeface="Arial" panose="020B0604020202020204" pitchFamily="34" charset="0"/>
                          <a:ea typeface="+mn-ea"/>
                          <a:cs typeface="Arial" panose="020B0604020202020204" pitchFamily="34" charset="0"/>
                        </a:rPr>
                        <a:t>Staffing availability and competing school priorities occasionally limited the number of events and clubs that could be offered. There were also challenges in ensuring that all pupils could attend every event due to transport, timing and capacity restrictions.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4098148111"/>
                  </a:ext>
                </a:extLst>
              </a:tr>
              <a:tr h="70344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Arial" panose="020B0604020202020204" pitchFamily="34" charset="0"/>
                          <a:cs typeface="Arial" panose="020B0604020202020204" pitchFamily="34" charset="0"/>
                        </a:rPr>
                        <a:t>4. Increase participation in competitive sport</a:t>
                      </a:r>
                      <a:endParaRPr lang="en-US" sz="600" b="1"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600" kern="1200" dirty="0">
                          <a:solidFill>
                            <a:schemeClr val="tx1"/>
                          </a:solidFill>
                          <a:latin typeface="Arial" panose="020B0604020202020204" pitchFamily="34" charset="0"/>
                          <a:ea typeface="+mn-ea"/>
                          <a:cs typeface="Arial" panose="020B0604020202020204" pitchFamily="34" charset="0"/>
                        </a:rPr>
                        <a:t>Participation in competitive sport increased significantly during the year. The appointment of a new sports coach, alongside the use of external sports coaches, enabled the school to attend a wider range of competitive sporting events and festivals. Pupils benefited from targeted training and preparation prior to competitions, improving both their skills and confidence. As a result, more pupils had the opportunity to represent the school in competitive sport, leading to increased participation, enhanced sporting experiences and greater success at inter-school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Continue to develop our competition provision.</a:t>
                      </a: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More KS1 children need to have experience of competitive sports</a:t>
                      </a: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Sports coach started in January. Competitive sorts was lacking in autumn term due to staffing issues.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70344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latin typeface="Arial" panose="020B0604020202020204" pitchFamily="34" charset="0"/>
                          <a:cs typeface="Arial" panose="020B0604020202020204" pitchFamily="34" charset="0"/>
                        </a:rPr>
                        <a:t>5. Increase extra curricular opportunities an school and encourage pupils to be outside and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600" kern="1200" dirty="0">
                          <a:solidFill>
                            <a:schemeClr val="tx1"/>
                          </a:solidFill>
                          <a:latin typeface="Arial" panose="020B0604020202020204" pitchFamily="34" charset="0"/>
                          <a:ea typeface="+mn-ea"/>
                          <a:cs typeface="Arial" panose="020B0604020202020204" pitchFamily="34" charset="0"/>
                        </a:rPr>
                        <a:t>Extra-curricular opportunities were expanded significantly, encouraging pupils to be more active and spend more time outdoors. Forest School sessions were provided for all pupils, with additional targeted provision for SEND pupils and nurture groups to support their physical, social and emotional development. Active playtimes were promoted across the school, helping pupils to increase their daily levels of physical activity. A wide range of after-school clubs was also offered, providing opportunities for pupils of all ages and abilities to participate in regular physical activity.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Need to ensure all disadvantage pupils engage in sporting clubs outside school if they want to.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505921340"/>
                  </a:ext>
                </a:extLst>
              </a:tr>
            </a:tbl>
          </a:graphicData>
        </a:graphic>
      </p:graphicFrame>
      <p:sp>
        <p:nvSpPr>
          <p:cNvPr id="4" name="Freeform 2">
            <a:extLst>
              <a:ext uri="{FF2B5EF4-FFF2-40B4-BE49-F238E27FC236}">
                <a16:creationId xmlns:a16="http://schemas.microsoft.com/office/drawing/2014/main" id="{461DDDA4-830B-D4B7-5632-787B723243B2}"/>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
        <p:nvSpPr>
          <p:cNvPr id="6" name="TextBox 5">
            <a:extLst>
              <a:ext uri="{FF2B5EF4-FFF2-40B4-BE49-F238E27FC236}">
                <a16:creationId xmlns:a16="http://schemas.microsoft.com/office/drawing/2014/main" id="{8A87ADA6-8A8A-98CF-6D09-7E6F9370ECF7}"/>
              </a:ext>
            </a:extLst>
          </p:cNvPr>
          <p:cNvSpPr txBox="1"/>
          <p:nvPr/>
        </p:nvSpPr>
        <p:spPr>
          <a:xfrm>
            <a:off x="0" y="212996"/>
            <a:ext cx="5181600" cy="307777"/>
          </a:xfrm>
          <a:prstGeom prst="rect">
            <a:avLst/>
          </a:prstGeom>
          <a:noFill/>
        </p:spPr>
        <p:txBody>
          <a:bodyPr wrap="square" rtlCol="0">
            <a:spAutoFit/>
          </a:bodyPr>
          <a:lstStyle/>
          <a:p>
            <a:r>
              <a:rPr lang="en-US" sz="1400" b="1" dirty="0">
                <a:solidFill>
                  <a:schemeClr val="accent1">
                    <a:lumMod val="75000"/>
                  </a:schemeClr>
                </a:solidFill>
                <a:latin typeface="Arial" panose="020B0604020202020204" pitchFamily="34" charset="0"/>
                <a:cs typeface="Arial" panose="020B0604020202020204" pitchFamily="34" charset="0"/>
              </a:rPr>
              <a:t>Review of the last academic year (2025/2026) </a:t>
            </a:r>
          </a:p>
        </p:txBody>
      </p:sp>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0A9C37A-3E57-4DDF-9242-6A80A0981789}"/>
              </a:ext>
            </a:extLst>
          </p:cNvPr>
          <p:cNvSpPr txBox="1"/>
          <p:nvPr/>
        </p:nvSpPr>
        <p:spPr>
          <a:xfrm>
            <a:off x="0" y="204785"/>
            <a:ext cx="5068729" cy="492443"/>
          </a:xfrm>
          <a:prstGeom prst="rect">
            <a:avLst/>
          </a:prstGeom>
          <a:noFill/>
        </p:spPr>
        <p:txBody>
          <a:bodyPr wrap="square" rtlCol="0">
            <a:spAutoFit/>
          </a:bodyPr>
          <a:lstStyle/>
          <a:p>
            <a:r>
              <a:rPr lang="en-US" sz="1400" b="1" dirty="0">
                <a:solidFill>
                  <a:schemeClr val="accent1">
                    <a:lumMod val="75000"/>
                  </a:schemeClr>
                </a:solidFill>
                <a:latin typeface="Arial" panose="020B0604020202020204" pitchFamily="34" charset="0"/>
                <a:cs typeface="Arial" panose="020B0604020202020204" pitchFamily="34" charset="0"/>
              </a:rPr>
              <a:t>What are your next steps for this 2026/27 academic year? </a:t>
            </a:r>
          </a:p>
          <a:p>
            <a:endParaRPr lang="en-US" sz="1200" b="1" dirty="0">
              <a:highlight>
                <a:srgbClr val="FF0000"/>
              </a:highlight>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759341376"/>
              </p:ext>
            </p:extLst>
          </p:nvPr>
        </p:nvGraphicFramePr>
        <p:xfrm>
          <a:off x="101148" y="672979"/>
          <a:ext cx="5917516" cy="3374740"/>
        </p:xfrm>
        <a:graphic>
          <a:graphicData uri="http://schemas.openxmlformats.org/drawingml/2006/table">
            <a:tbl>
              <a:tblPr firstRow="1" bandRow="1">
                <a:tableStyleId>{5C22544A-7EE6-4342-B048-85BDC9FD1C3A}</a:tableStyleId>
              </a:tblPr>
              <a:tblGrid>
                <a:gridCol w="1380585">
                  <a:extLst>
                    <a:ext uri="{9D8B030D-6E8A-4147-A177-3AD203B41FA5}">
                      <a16:colId xmlns:a16="http://schemas.microsoft.com/office/drawing/2014/main" val="1397519339"/>
                    </a:ext>
                  </a:extLst>
                </a:gridCol>
                <a:gridCol w="1321597">
                  <a:extLst>
                    <a:ext uri="{9D8B030D-6E8A-4147-A177-3AD203B41FA5}">
                      <a16:colId xmlns:a16="http://schemas.microsoft.com/office/drawing/2014/main" val="279180329"/>
                    </a:ext>
                  </a:extLst>
                </a:gridCol>
                <a:gridCol w="1290785">
                  <a:extLst>
                    <a:ext uri="{9D8B030D-6E8A-4147-A177-3AD203B41FA5}">
                      <a16:colId xmlns:a16="http://schemas.microsoft.com/office/drawing/2014/main" val="1419483341"/>
                    </a:ext>
                  </a:extLst>
                </a:gridCol>
                <a:gridCol w="1924549">
                  <a:extLst>
                    <a:ext uri="{9D8B030D-6E8A-4147-A177-3AD203B41FA5}">
                      <a16:colId xmlns:a16="http://schemas.microsoft.com/office/drawing/2014/main" val="1532179531"/>
                    </a:ext>
                  </a:extLst>
                </a:gridCol>
              </a:tblGrid>
              <a:tr h="193436">
                <a:tc>
                  <a:txBody>
                    <a:bodyPr/>
                    <a:lstStyle/>
                    <a:p>
                      <a:pPr algn="ctr"/>
                      <a:r>
                        <a:rPr lang="en-GB" sz="700" b="1" kern="1200" dirty="0">
                          <a:solidFill>
                            <a:sysClr val="windowText" lastClr="000000"/>
                          </a:solidFill>
                          <a:effectLst/>
                          <a:latin typeface="Arial" panose="020B0604020202020204" pitchFamily="34" charset="0"/>
                          <a:ea typeface="+mn-ea"/>
                          <a:cs typeface="Arial" panose="020B0604020202020204" pitchFamily="34" charset="0"/>
                        </a:rPr>
                        <a:t>Aim</a:t>
                      </a:r>
                      <a:endParaRPr lang="en-US" sz="700" dirty="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Why?</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Arial" panose="020B0604020202020204" pitchFamily="34" charset="0"/>
                          <a:cs typeface="Arial" panose="020B0604020202020204" pitchFamily="34" charset="0"/>
                        </a:rPr>
                        <a:t>Supporting evidence</a:t>
                      </a: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982060">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effectLst/>
                          <a:latin typeface="Arial" panose="020B0604020202020204" pitchFamily="34" charset="0"/>
                          <a:cs typeface="Arial" panose="020B0604020202020204" pitchFamily="34" charset="0"/>
                        </a:rPr>
                        <a:t>Provide in school opportunities for pupils to access multiple opportunities to be physically active and monitor external physical activity to drive physical activity levels with key focus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To ensure that 100% of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Key Indicator 2:</a:t>
                      </a: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External physical activity trackers outlining the amount of activity pupils' access outside of school. </a:t>
                      </a: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Extra curricular timetable and participation data.</a:t>
                      </a: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Lunchtime participation data, alongside lunchtime activity plan.</a:t>
                      </a: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420514327"/>
                  </a:ext>
                </a:extLst>
              </a:tr>
              <a:tr h="149425">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Arial" panose="020B0604020202020204" pitchFamily="34" charset="0"/>
                          <a:cs typeface="Arial" panose="020B0604020202020204" pitchFamily="34" charset="0"/>
                        </a:rPr>
                        <a:t>Provide regular intra school competition, as well as all pupils accessing inter competitions against other schools. Competition formats to reflect needs of pupils. See school games offer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To ensure 100% of pupils can access competition in school and outside of school, to encourage all pupils to participate and enjoy these valuable experiences.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Key indicator 5:</a:t>
                      </a: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Competition formats and planning for all intra lesson level competitions, all inter competitions hosted at our school and sports day. </a:t>
                      </a: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72556584"/>
                  </a:ext>
                </a:extLst>
              </a:tr>
              <a:tr h="539187">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Arial" panose="020B0604020202020204" pitchFamily="34" charset="0"/>
                          <a:cs typeface="Arial" panose="020B0604020202020204" pitchFamily="34" charset="0"/>
                        </a:rPr>
                        <a:t>Focus on top-up swimming and water safety for those pupils not achieving the expected swimming and water safety  attainment.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To ensure 100% of pupils meet the expected swimming targets.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Key Indicators 1, 3, 4.</a:t>
                      </a:r>
                    </a:p>
                    <a:p>
                      <a:pPr marL="171450" indent="-171450" algn="l">
                        <a:lnSpc>
                          <a:spcPct val="100000"/>
                        </a:lnSpc>
                        <a:buFont typeface="Arial" panose="020B0604020202020204" pitchFamily="34" charset="0"/>
                        <a:buChar char="•"/>
                      </a:pPr>
                      <a:endParaRPr lang="en-US" sz="6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Developing pupil attainment.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latin typeface="Arial" panose="020B0604020202020204" pitchFamily="34" charset="0"/>
                          <a:cs typeface="Arial" panose="020B0604020202020204" pitchFamily="34" charset="0"/>
                        </a:rPr>
                        <a:t>Evidenced on Swimming assessment tracker based on information and data collected poolside with swimming teacher.</a:t>
                      </a:r>
                    </a:p>
                    <a:p>
                      <a:pPr marL="171450" indent="-171450" algn="l">
                        <a:lnSpc>
                          <a:spcPct val="100000"/>
                        </a:lnSpc>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4129170"/>
                  </a:ext>
                </a:extLst>
              </a:tr>
              <a:tr h="539187">
                <a:tc>
                  <a:txBody>
                    <a:bodyPr/>
                    <a:lstStyle/>
                    <a:p>
                      <a:pPr fontAlgn="t"/>
                      <a:r>
                        <a:rPr lang="en-GB" sz="600" kern="1200" dirty="0">
                          <a:solidFill>
                            <a:schemeClr val="tx1"/>
                          </a:solidFill>
                          <a:latin typeface="Arial" panose="020B0604020202020204" pitchFamily="34" charset="0"/>
                          <a:ea typeface="+mn-ea"/>
                          <a:cs typeface="Arial" panose="020B0604020202020204" pitchFamily="34" charset="0"/>
                        </a:rPr>
                        <a:t>Enhance pupils' physical activity, wellbeing and engagement through provision to develop their fundamental movement skills, resilience, teamwork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Regular access to time outdoors.</a:t>
                      </a: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To ensure physical activity contributes to wellbeing activities. </a:t>
                      </a: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Positive </a:t>
                      </a:r>
                      <a:r>
                        <a:rPr lang="en-GB" sz="600" kern="1200" dirty="0">
                          <a:solidFill>
                            <a:schemeClr val="tx1"/>
                          </a:solidFill>
                          <a:latin typeface="Arial" panose="020B0604020202020204" pitchFamily="34" charset="0"/>
                          <a:ea typeface="+mn-ea"/>
                          <a:cs typeface="Arial" panose="020B0604020202020204" pitchFamily="34" charset="0"/>
                        </a:rPr>
                        <a:t>attitudes towards lifelong participation in healthy, active lifestyles</a:t>
                      </a:r>
                      <a:endParaRPr lang="en-US" sz="6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Arial" panose="020B0604020202020204" pitchFamily="34" charset="0"/>
                          <a:cs typeface="Arial" panose="020B0604020202020204" pitchFamily="34" charset="0"/>
                        </a:rPr>
                        <a:t>Key Indicator 2:</a:t>
                      </a:r>
                    </a:p>
                    <a:p>
                      <a:pPr marL="171450" indent="-171450" algn="l">
                        <a:lnSpc>
                          <a:spcPct val="100000"/>
                        </a:lnSpc>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Forest School sessions</a:t>
                      </a: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Observations form teacher and FS leader.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220526497"/>
                  </a:ext>
                </a:extLst>
              </a:tr>
            </a:tbl>
          </a:graphicData>
        </a:graphic>
      </p:graphicFrame>
      <p:sp>
        <p:nvSpPr>
          <p:cNvPr id="6" name="Freeform 2">
            <a:extLst>
              <a:ext uri="{FF2B5EF4-FFF2-40B4-BE49-F238E27FC236}">
                <a16:creationId xmlns:a16="http://schemas.microsoft.com/office/drawing/2014/main" id="{E2991534-64C4-0594-F92C-240F3A6D1F62}"/>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760599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DAA28-B624-C638-FCFF-7F3AAAAC0CC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0276811-30DC-1795-5B16-9C1224D6C07E}"/>
              </a:ext>
            </a:extLst>
          </p:cNvPr>
          <p:cNvSpPr txBox="1"/>
          <p:nvPr/>
        </p:nvSpPr>
        <p:spPr>
          <a:xfrm>
            <a:off x="1514145" y="223415"/>
            <a:ext cx="4253975" cy="338554"/>
          </a:xfrm>
          <a:prstGeom prst="rect">
            <a:avLst/>
          </a:prstGeom>
          <a:noFill/>
        </p:spPr>
        <p:txBody>
          <a:bodyPr wrap="square" rtlCol="0">
            <a:spAutoFit/>
          </a:bodyPr>
          <a:lstStyle/>
          <a:p>
            <a:r>
              <a:rPr lang="en-US" sz="1600" b="1">
                <a:solidFill>
                  <a:schemeClr val="accent1">
                    <a:lumMod val="75000"/>
                  </a:schemeClr>
                </a:solidFill>
                <a:latin typeface="Arial" panose="020B0604020202020204" pitchFamily="34" charset="0"/>
                <a:cs typeface="Arial" panose="020B0604020202020204" pitchFamily="34" charset="0"/>
              </a:rPr>
              <a:t>PE and school sport checklist </a:t>
            </a:r>
          </a:p>
        </p:txBody>
      </p:sp>
      <p:sp>
        <p:nvSpPr>
          <p:cNvPr id="2" name="TextBox 1">
            <a:extLst>
              <a:ext uri="{FF2B5EF4-FFF2-40B4-BE49-F238E27FC236}">
                <a16:creationId xmlns:a16="http://schemas.microsoft.com/office/drawing/2014/main" id="{847F3385-415C-95C8-AB67-D4228E5BACAB}"/>
              </a:ext>
            </a:extLst>
          </p:cNvPr>
          <p:cNvSpPr txBox="1"/>
          <p:nvPr/>
        </p:nvSpPr>
        <p:spPr>
          <a:xfrm>
            <a:off x="64844" y="561969"/>
            <a:ext cx="6054969" cy="23884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latin typeface="Arial" panose="020B0604020202020204" pitchFamily="34" charset="0"/>
                <a:cs typeface="Arial" panose="020B0604020202020204" pitchFamily="34" charset="0"/>
              </a:rPr>
              <a:t>Consider within your school where you currently stand and what further support you need to put in place. </a:t>
            </a:r>
          </a:p>
        </p:txBody>
      </p:sp>
      <p:graphicFrame>
        <p:nvGraphicFramePr>
          <p:cNvPr id="7" name="Table 6">
            <a:extLst>
              <a:ext uri="{FF2B5EF4-FFF2-40B4-BE49-F238E27FC236}">
                <a16:creationId xmlns:a16="http://schemas.microsoft.com/office/drawing/2014/main" id="{EF6F5C83-2646-A99D-20B2-FEEF1E2D3F2C}"/>
              </a:ext>
            </a:extLst>
          </p:cNvPr>
          <p:cNvGraphicFramePr>
            <a:graphicFrameLocks noGrp="1"/>
          </p:cNvGraphicFramePr>
          <p:nvPr>
            <p:extLst>
              <p:ext uri="{D42A27DB-BD31-4B8C-83A1-F6EECF244321}">
                <p14:modId xmlns:p14="http://schemas.microsoft.com/office/powerpoint/2010/main" val="93781758"/>
              </p:ext>
            </p:extLst>
          </p:nvPr>
        </p:nvGraphicFramePr>
        <p:xfrm>
          <a:off x="217666" y="944921"/>
          <a:ext cx="5697414" cy="3002714"/>
        </p:xfrm>
        <a:graphic>
          <a:graphicData uri="http://schemas.openxmlformats.org/drawingml/2006/table">
            <a:tbl>
              <a:tblPr firstRow="1" bandRow="1">
                <a:tableStyleId>{5C22544A-7EE6-4342-B048-85BDC9FD1C3A}</a:tableStyleId>
              </a:tblPr>
              <a:tblGrid>
                <a:gridCol w="4514813">
                  <a:extLst>
                    <a:ext uri="{9D8B030D-6E8A-4147-A177-3AD203B41FA5}">
                      <a16:colId xmlns:a16="http://schemas.microsoft.com/office/drawing/2014/main" val="3622488169"/>
                    </a:ext>
                  </a:extLst>
                </a:gridCol>
                <a:gridCol w="342515">
                  <a:extLst>
                    <a:ext uri="{9D8B030D-6E8A-4147-A177-3AD203B41FA5}">
                      <a16:colId xmlns:a16="http://schemas.microsoft.com/office/drawing/2014/main" val="540182930"/>
                    </a:ext>
                  </a:extLst>
                </a:gridCol>
                <a:gridCol w="466046">
                  <a:extLst>
                    <a:ext uri="{9D8B030D-6E8A-4147-A177-3AD203B41FA5}">
                      <a16:colId xmlns:a16="http://schemas.microsoft.com/office/drawing/2014/main" val="4212103021"/>
                    </a:ext>
                  </a:extLst>
                </a:gridCol>
                <a:gridCol w="374040">
                  <a:extLst>
                    <a:ext uri="{9D8B030D-6E8A-4147-A177-3AD203B41FA5}">
                      <a16:colId xmlns:a16="http://schemas.microsoft.com/office/drawing/2014/main" val="1665973907"/>
                    </a:ext>
                  </a:extLst>
                </a:gridCol>
              </a:tblGrid>
              <a:tr h="128551">
                <a:tc>
                  <a:txBody>
                    <a:bodyPr/>
                    <a:lstStyle/>
                    <a:p>
                      <a:r>
                        <a:rPr lang="en-GB" sz="700">
                          <a:solidFill>
                            <a:schemeClr val="tx1"/>
                          </a:solidFill>
                          <a:latin typeface="Arial" panose="020B0604020202020204" pitchFamily="34" charset="0"/>
                          <a:cs typeface="Arial" panose="020B0604020202020204" pitchFamily="34" charset="0"/>
                        </a:rPr>
                        <a:t>Questions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DE4BD"/>
                    </a:solidFill>
                  </a:tcPr>
                </a:tc>
                <a:tc>
                  <a:txBody>
                    <a:bodyPr/>
                    <a:lstStyle/>
                    <a:p>
                      <a:r>
                        <a:rPr lang="en-GB" sz="700">
                          <a:solidFill>
                            <a:schemeClr val="tx1"/>
                          </a:solidFill>
                          <a:latin typeface="Arial" panose="020B0604020202020204" pitchFamily="34" charset="0"/>
                          <a:cs typeface="Arial" panose="020B0604020202020204" pitchFamily="34" charset="0"/>
                        </a:rPr>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DE4BD"/>
                    </a:solidFill>
                  </a:tcPr>
                </a:tc>
                <a:tc>
                  <a:txBody>
                    <a:bodyPr/>
                    <a:lstStyle/>
                    <a:p>
                      <a:r>
                        <a:rPr lang="en-GB" sz="700" dirty="0">
                          <a:solidFill>
                            <a:schemeClr val="tx1"/>
                          </a:solidFill>
                          <a:latin typeface="Arial" panose="020B0604020202020204" pitchFamily="34" charset="0"/>
                          <a:cs typeface="Arial" panose="020B0604020202020204" pitchFamily="34" charset="0"/>
                        </a:rPr>
                        <a:t>Partly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DE4BD"/>
                    </a:solidFill>
                  </a:tcPr>
                </a:tc>
                <a:tc>
                  <a:txBody>
                    <a:bodyPr/>
                    <a:lstStyle/>
                    <a:p>
                      <a:r>
                        <a:rPr lang="en-GB" sz="700">
                          <a:solidFill>
                            <a:schemeClr val="tx1"/>
                          </a:solidFill>
                          <a:latin typeface="Arial" panose="020B0604020202020204" pitchFamily="34" charset="0"/>
                          <a:cs typeface="Arial" panose="020B0604020202020204" pitchFamily="34" charset="0"/>
                        </a:rPr>
                        <a:t>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151929151"/>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a clear PE and school sport action plan for the year ahead (2026/27), agreed by leadership?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772248667"/>
                  </a:ext>
                </a:extLst>
              </a:tr>
              <a:tr h="198337">
                <a:tc>
                  <a:txBody>
                    <a:bodyPr/>
                    <a:lstStyle/>
                    <a:p>
                      <a:pPr algn="l"/>
                      <a:r>
                        <a:rPr lang="en-GB" sz="700">
                          <a:latin typeface="Arial" panose="020B0604020202020204" pitchFamily="34" charset="0"/>
                          <a:cs typeface="Arial" panose="020B0604020202020204" pitchFamily="34" charset="0"/>
                        </a:rPr>
                        <a:t>Can you evidence how last year’s PE and sport premium funding was spent, and what difference it made?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047758267"/>
                  </a:ext>
                </a:extLst>
              </a:tr>
              <a:tr h="198337">
                <a:tc>
                  <a:txBody>
                    <a:bodyPr/>
                    <a:lstStyle/>
                    <a:p>
                      <a:pPr algn="l"/>
                      <a:r>
                        <a:rPr lang="en-GB" sz="700">
                          <a:latin typeface="Arial" panose="020B0604020202020204" pitchFamily="34" charset="0"/>
                          <a:cs typeface="Arial" panose="020B0604020202020204" pitchFamily="34" charset="0"/>
                        </a:rPr>
                        <a:t>Do you know what Physical Education looks and feels like in your school and is this delivery high-quality?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016796699"/>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Is there a clear plan to develop staff confidence in PE, whether delivery is internal, external or mixed?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850235763"/>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a curriculum that is broad, progressive and properly sequenced across year groups?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508817539"/>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know how many pupils are active for at least 60 minutes a day, 7 days a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83005445"/>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a clear plan for your extra-curricular club offer?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233644200"/>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Is your wider school sport offer, including competitions, festivals, and fixtures planned?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624676140"/>
                  </a:ext>
                </a:extLst>
              </a:tr>
              <a:tr h="2857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effective data collection systems in place to record and evidence that swimming and water safety provision is on track to meet national curriculum requirements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731406586"/>
                  </a:ext>
                </a:extLst>
              </a:tr>
              <a:tr h="2857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a clear plan for encouraging SEND pupils and less active pupils to become more active and participate in PE and school sport?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40011141"/>
                  </a:ext>
                </a:extLst>
              </a:tr>
              <a:tr h="29119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If a governor, trust lead or external reviewer asked to see your PE and sport plan for future development, would you have clear evidence and rationale for impact?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958672486"/>
                  </a:ext>
                </a:extLst>
              </a:tr>
              <a:tr h="2857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Are you clear on existing links with local clubs, and community settings to identify where further support and engagement could be made using local support for enhance your provision?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7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681230702"/>
                  </a:ext>
                </a:extLst>
              </a:tr>
            </a:tbl>
          </a:graphicData>
        </a:graphic>
      </p:graphicFrame>
      <p:sp>
        <p:nvSpPr>
          <p:cNvPr id="6" name="Freeform 2">
            <a:extLst>
              <a:ext uri="{FF2B5EF4-FFF2-40B4-BE49-F238E27FC236}">
                <a16:creationId xmlns:a16="http://schemas.microsoft.com/office/drawing/2014/main" id="{9DA90E65-5812-A452-7894-AA2BF702FACD}"/>
              </a:ext>
            </a:extLst>
          </p:cNvPr>
          <p:cNvSpPr/>
          <p:nvPr/>
        </p:nvSpPr>
        <p:spPr>
          <a:xfrm>
            <a:off x="5334271" y="106582"/>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
        <p:nvSpPr>
          <p:cNvPr id="5" name="Freeform 2">
            <a:extLst>
              <a:ext uri="{FF2B5EF4-FFF2-40B4-BE49-F238E27FC236}">
                <a16:creationId xmlns:a16="http://schemas.microsoft.com/office/drawing/2014/main" id="{B91A549E-F4A1-D3AF-5933-5406455A6A54}"/>
              </a:ext>
            </a:extLst>
          </p:cNvPr>
          <p:cNvSpPr/>
          <p:nvPr/>
        </p:nvSpPr>
        <p:spPr>
          <a:xfrm>
            <a:off x="121185" y="106582"/>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1722865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38F24-F039-2A6A-D76F-773BDCFDA74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D7124E4-FE6C-2B27-BA79-67285D830D64}"/>
              </a:ext>
            </a:extLst>
          </p:cNvPr>
          <p:cNvSpPr txBox="1"/>
          <p:nvPr/>
        </p:nvSpPr>
        <p:spPr>
          <a:xfrm>
            <a:off x="87924" y="271952"/>
            <a:ext cx="4841630" cy="307777"/>
          </a:xfrm>
          <a:prstGeom prst="rect">
            <a:avLst/>
          </a:prstGeom>
          <a:noFill/>
        </p:spPr>
        <p:txBody>
          <a:bodyPr wrap="square" rtlCol="0">
            <a:spAutoFit/>
          </a:bodyPr>
          <a:lstStyle/>
          <a:p>
            <a:r>
              <a:rPr lang="en-US" sz="1400" b="1">
                <a:solidFill>
                  <a:schemeClr val="accent1">
                    <a:lumMod val="75000"/>
                  </a:schemeClr>
                </a:solidFill>
                <a:latin typeface="Arial" panose="020B0604020202020204" pitchFamily="34" charset="0"/>
                <a:cs typeface="Arial" panose="020B0604020202020204" pitchFamily="34" charset="0"/>
              </a:rPr>
              <a:t>Aims for the next academic year (2026/2027)</a:t>
            </a:r>
          </a:p>
        </p:txBody>
      </p:sp>
      <p:sp>
        <p:nvSpPr>
          <p:cNvPr id="2" name="TextBox 1">
            <a:extLst>
              <a:ext uri="{FF2B5EF4-FFF2-40B4-BE49-F238E27FC236}">
                <a16:creationId xmlns:a16="http://schemas.microsoft.com/office/drawing/2014/main" id="{22A10B7F-5BB2-4F45-07AE-4E3D5F5F2960}"/>
              </a:ext>
            </a:extLst>
          </p:cNvPr>
          <p:cNvSpPr txBox="1"/>
          <p:nvPr/>
        </p:nvSpPr>
        <p:spPr>
          <a:xfrm>
            <a:off x="87925" y="607519"/>
            <a:ext cx="5943964" cy="3453381"/>
          </a:xfrm>
          <a:prstGeom prst="rect">
            <a:avLst/>
          </a:prstGeom>
          <a:solidFill>
            <a:srgbClr val="F3F3ED"/>
          </a:solidFill>
        </p:spPr>
        <p:txBody>
          <a:bodyPr wrap="square" rtlCol="0">
            <a:spAutoFit/>
          </a:bodyPr>
          <a:lstStyle/>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Think about specific areas of need such as </a:t>
            </a:r>
            <a:r>
              <a:rPr lang="en-US" sz="1000" b="1">
                <a:latin typeface="Arial" panose="020B0604020202020204" pitchFamily="34" charset="0"/>
                <a:cs typeface="Arial" panose="020B0604020202020204" pitchFamily="34" charset="0"/>
              </a:rPr>
              <a:t>inactive girls, SEND and disadvantaged pupils</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endParaRPr lang="en-US" sz="1000">
              <a:latin typeface="Arial" panose="020B0604020202020204" pitchFamily="34" charset="0"/>
              <a:cs typeface="Arial" panose="020B0604020202020204" pitchFamily="34" charset="0"/>
            </a:endParaRPr>
          </a:p>
          <a:p>
            <a:pPr>
              <a:lnSpc>
                <a:spcPct val="124000"/>
              </a:lnSpc>
            </a:pPr>
            <a:r>
              <a:rPr lang="en-US" sz="1000">
                <a:latin typeface="Arial" panose="020B0604020202020204" pitchFamily="34" charset="0"/>
                <a:cs typeface="Arial" panose="020B0604020202020204" pitchFamily="34" charset="0"/>
              </a:rPr>
              <a:t>Consider which of the 5 key areas improvements will be focusing on:</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increase all staff’s confidence, knowledge and skills in teaching PE and sporting activities</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increase all pupils’ engagement in regular physical activity and sporting activities</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raise the profile of PE and sport across the school, to support whole school improvement</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offer a broader and more equal experience of a range of sports and physical activities to all pupils, and ensure equal access to sport for boys and girls</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increase participation in competitive sport</a:t>
            </a:r>
          </a:p>
          <a:p>
            <a:pPr marL="285750" lvl="0" indent="-285750">
              <a:buFont typeface="Arial" panose="020B0604020202020204" pitchFamily="34" charset="0"/>
              <a:buChar char="•"/>
            </a:pPr>
            <a:endParaRPr lang="en-GB" sz="1000">
              <a:latin typeface="Arial" panose="020B0604020202020204" pitchFamily="34" charset="0"/>
              <a:cs typeface="Arial" panose="020B0604020202020204" pitchFamily="34" charset="0"/>
            </a:endParaRP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Please aim to use this as a live working document through the year. </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Keep returning to this to evidence adaptations and progress made through the PESSPA opportunities you provide.</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There is no set number of objectives you must have. </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Make as many or as few as you see fit that will support your aims for the year ahead</a:t>
            </a:r>
            <a:endParaRPr lang="en-GB" sz="1000">
              <a:latin typeface="Arial" panose="020B0604020202020204" pitchFamily="34" charset="0"/>
              <a:cs typeface="Arial" panose="020B0604020202020204" pitchFamily="34" charset="0"/>
            </a:endParaRPr>
          </a:p>
        </p:txBody>
      </p:sp>
      <p:sp>
        <p:nvSpPr>
          <p:cNvPr id="6" name="Freeform 2">
            <a:extLst>
              <a:ext uri="{FF2B5EF4-FFF2-40B4-BE49-F238E27FC236}">
                <a16:creationId xmlns:a16="http://schemas.microsoft.com/office/drawing/2014/main" id="{4E87BD1E-E3E4-6098-5B1A-99EF834298A4}"/>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370105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4783345-C545-CED1-568E-A1725BB54AFE}"/>
              </a:ext>
            </a:extLst>
          </p:cNvPr>
          <p:cNvSpPr txBox="1"/>
          <p:nvPr/>
        </p:nvSpPr>
        <p:spPr>
          <a:xfrm>
            <a:off x="0" y="181315"/>
            <a:ext cx="4919224" cy="469359"/>
          </a:xfrm>
          <a:prstGeom prst="rect">
            <a:avLst/>
          </a:prstGeom>
          <a:noFill/>
        </p:spPr>
        <p:txBody>
          <a:bodyPr wrap="square" rtlCol="0">
            <a:spAutoFit/>
          </a:bodyPr>
          <a:lstStyle/>
          <a:p>
            <a:r>
              <a:rPr lang="en-US" sz="1400" b="1" dirty="0">
                <a:solidFill>
                  <a:schemeClr val="accent1"/>
                </a:solidFill>
                <a:latin typeface="Arial" panose="020B0604020202020204" pitchFamily="34" charset="0"/>
                <a:cs typeface="Arial" panose="020B0604020202020204" pitchFamily="34" charset="0"/>
              </a:rPr>
              <a:t>Plan, monitor and evaluate (2026/2027)</a:t>
            </a:r>
          </a:p>
          <a:p>
            <a:pPr marL="171450" indent="-171450">
              <a:buFontTx/>
              <a:buChar char="-"/>
            </a:pPr>
            <a:endParaRPr lang="en-US" sz="1050" b="1" dirty="0">
              <a:latin typeface="Calibri" panose="020F0502020204030204" pitchFamily="34" charset="0"/>
              <a:cs typeface="Calibri" panose="020F0502020204030204" pitchFamily="34" charset="0"/>
            </a:endParaRPr>
          </a:p>
        </p:txBody>
      </p:sp>
      <p:graphicFrame>
        <p:nvGraphicFramePr>
          <p:cNvPr id="6" name="Table 5">
            <a:extLst>
              <a:ext uri="{FF2B5EF4-FFF2-40B4-BE49-F238E27FC236}">
                <a16:creationId xmlns:a16="http://schemas.microsoft.com/office/drawing/2014/main" id="{BE1EF9C8-67C3-1A01-17D9-F715E8D2D794}"/>
              </a:ext>
            </a:extLst>
          </p:cNvPr>
          <p:cNvGraphicFramePr>
            <a:graphicFrameLocks noGrp="1"/>
          </p:cNvGraphicFramePr>
          <p:nvPr>
            <p:extLst>
              <p:ext uri="{D42A27DB-BD31-4B8C-83A1-F6EECF244321}">
                <p14:modId xmlns:p14="http://schemas.microsoft.com/office/powerpoint/2010/main" val="4006485807"/>
              </p:ext>
            </p:extLst>
          </p:nvPr>
        </p:nvGraphicFramePr>
        <p:xfrm>
          <a:off x="45499" y="1320356"/>
          <a:ext cx="6028815" cy="2697480"/>
        </p:xfrm>
        <a:graphic>
          <a:graphicData uri="http://schemas.openxmlformats.org/drawingml/2006/table">
            <a:tbl>
              <a:tblPr firstRow="1" bandRow="1">
                <a:tableStyleId>{5C22544A-7EE6-4342-B048-85BDC9FD1C3A}</a:tableStyleId>
              </a:tblPr>
              <a:tblGrid>
                <a:gridCol w="1314378">
                  <a:extLst>
                    <a:ext uri="{9D8B030D-6E8A-4147-A177-3AD203B41FA5}">
                      <a16:colId xmlns:a16="http://schemas.microsoft.com/office/drawing/2014/main" val="1397519339"/>
                    </a:ext>
                  </a:extLst>
                </a:gridCol>
                <a:gridCol w="2836985">
                  <a:extLst>
                    <a:ext uri="{9D8B030D-6E8A-4147-A177-3AD203B41FA5}">
                      <a16:colId xmlns:a16="http://schemas.microsoft.com/office/drawing/2014/main" val="279180329"/>
                    </a:ext>
                  </a:extLst>
                </a:gridCol>
                <a:gridCol w="1877452">
                  <a:extLst>
                    <a:ext uri="{9D8B030D-6E8A-4147-A177-3AD203B41FA5}">
                      <a16:colId xmlns:a16="http://schemas.microsoft.com/office/drawing/2014/main" val="1532179531"/>
                    </a:ext>
                  </a:extLst>
                </a:gridCol>
              </a:tblGrid>
              <a:tr h="0">
                <a:tc gridSpan="3">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solidFill>
                            <a:srgbClr val="FF0000"/>
                          </a:solidFill>
                          <a:latin typeface="Arial" panose="020B0604020202020204" pitchFamily="34" charset="0"/>
                          <a:cs typeface="Arial" panose="020B0604020202020204" pitchFamily="34" charset="0"/>
                        </a:rPr>
                        <a:t>Look at the attainment of your current year 6 cohort. Complete by July 31, 2027.</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pPr algn="ct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36162019"/>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hlinkClick r:id="rId2"/>
                        </a:rPr>
                        <a:t>Swimming and Water Safety</a:t>
                      </a: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What went well? Supporting evidence?</a:t>
                      </a:r>
                      <a:r>
                        <a:rPr lang="en-GB" sz="700">
                          <a:solidFill>
                            <a:sysClr val="windowText" lastClr="000000"/>
                          </a:solidFill>
                          <a:effectLst/>
                          <a:latin typeface="Arial" panose="020B0604020202020204" pitchFamily="34" charset="0"/>
                          <a:cs typeface="Arial" panose="020B0604020202020204" pitchFamily="34" charset="0"/>
                        </a:rPr>
                        <a:t> </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Arial" panose="020B0604020202020204" pitchFamily="34" charset="0"/>
                          <a:cs typeface="Arial" panose="020B0604020202020204" pitchFamily="34" charset="0"/>
                        </a:rPr>
                        <a:t>What didn't go well? Supporting evidence? </a:t>
                      </a:r>
                      <a:endParaRPr lang="en-GB" sz="7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ea typeface="Calibri" panose="020F0502020204030204" pitchFamily="34" charset="0"/>
                          <a:cs typeface="Arial" panose="020B0604020202020204" pitchFamily="34" charset="0"/>
                        </a:rPr>
                        <a:t>1. </a:t>
                      </a:r>
                      <a:r>
                        <a:rPr lang="en-US" sz="700">
                          <a:effectLst/>
                          <a:latin typeface="Arial" panose="020B0604020202020204" pitchFamily="34" charset="0"/>
                          <a:ea typeface="Calibri" panose="020F0502020204030204" pitchFamily="34" charset="0"/>
                          <a:cs typeface="Arial" panose="020B0604020202020204" pitchFamily="34" charset="0"/>
                        </a:rPr>
                        <a:t>Swim competently, confidently and proficiently over a distance of at least 25 metres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b="1" dirty="0">
                          <a:solidFill>
                            <a:schemeClr val="accent1">
                              <a:lumMod val="75000"/>
                            </a:schemeClr>
                          </a:solidFill>
                          <a:latin typeface="Arial" panose="020B0604020202020204" pitchFamily="34" charset="0"/>
                          <a:ea typeface="Calibri" panose="020F0502020204030204" pitchFamily="34" charset="0"/>
                          <a:cs typeface="Arial" panose="020B0604020202020204" pitchFamily="34" charset="0"/>
                        </a:rPr>
                        <a:t>93% of pupils in year 6 can swim 25 </a:t>
                      </a:r>
                      <a:r>
                        <a:rPr lang="en-US" sz="700" b="1" dirty="0" err="1">
                          <a:solidFill>
                            <a:schemeClr val="accent1">
                              <a:lumMod val="75000"/>
                            </a:schemeClr>
                          </a:solidFill>
                          <a:latin typeface="Arial" panose="020B0604020202020204" pitchFamily="34" charset="0"/>
                          <a:ea typeface="Calibri" panose="020F0502020204030204" pitchFamily="34" charset="0"/>
                          <a:cs typeface="Arial" panose="020B0604020202020204" pitchFamily="34" charset="0"/>
                        </a:rPr>
                        <a:t>metres</a:t>
                      </a:r>
                      <a:r>
                        <a:rPr lang="en-US" sz="700" b="1" dirty="0">
                          <a:solidFill>
                            <a:schemeClr val="accent1">
                              <a:lumMod val="75000"/>
                            </a:schemeClr>
                          </a:solidFill>
                          <a:latin typeface="Arial" panose="020B0604020202020204" pitchFamily="34" charset="0"/>
                          <a:ea typeface="Calibri" panose="020F0502020204030204" pitchFamily="34" charset="0"/>
                          <a:cs typeface="Arial" panose="020B0604020202020204" pitchFamily="34" charset="0"/>
                        </a:rPr>
                        <a:t>. </a:t>
                      </a:r>
                      <a:r>
                        <a:rPr lang="en-US" sz="700" kern="1200" dirty="0">
                          <a:solidFill>
                            <a:schemeClr val="dk1"/>
                          </a:solidFill>
                          <a:latin typeface="Arial" panose="020B0604020202020204" pitchFamily="34" charset="0"/>
                          <a:ea typeface="Calibri" panose="020F0502020204030204" pitchFamily="34" charset="0"/>
                          <a:cs typeface="Arial" panose="020B0604020202020204" pitchFamily="34" charset="0"/>
                        </a:rPr>
                        <a:t>This was down to including top-up swimming sessions for those pupils falling under the required attainment. </a:t>
                      </a:r>
                    </a:p>
                    <a:p>
                      <a:pPr marL="171450" indent="-171450">
                        <a:buFont typeface="Arial" panose="020B0604020202020204" pitchFamily="34" charset="0"/>
                        <a:buChar char="•"/>
                      </a:pPr>
                      <a:r>
                        <a:rPr lang="en-US" sz="700" dirty="0">
                          <a:latin typeface="Arial" panose="020B0604020202020204" pitchFamily="34" charset="0"/>
                          <a:ea typeface="Calibri" panose="020F050202020403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a:latin typeface="Arial" panose="020B0604020202020204" pitchFamily="34" charset="0"/>
                          <a:ea typeface="Calibri" panose="020F0502020204030204" pitchFamily="34" charset="0"/>
                          <a:cs typeface="Arial" panose="020B0604020202020204" pitchFamily="34" charset="0"/>
                        </a:rPr>
                        <a:t>We are aiming for this to be 100%.</a:t>
                      </a:r>
                    </a:p>
                    <a:p>
                      <a:pPr marL="171450" indent="-171450">
                        <a:buFont typeface="Arial" panose="020B0604020202020204" pitchFamily="34" charset="0"/>
                        <a:buChar char="•"/>
                      </a:pPr>
                      <a:r>
                        <a:rPr lang="en-US" sz="700">
                          <a:latin typeface="Arial" panose="020B0604020202020204" pitchFamily="34" charset="0"/>
                          <a:ea typeface="Calibri" panose="020F050202020403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4098148111"/>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ea typeface="Calibri" panose="020F0502020204030204" pitchFamily="34" charset="0"/>
                          <a:cs typeface="Arial" panose="020B0604020202020204" pitchFamily="34" charset="0"/>
                        </a:rPr>
                        <a:t>2. </a:t>
                      </a:r>
                      <a:r>
                        <a:rPr lang="en-US" sz="700">
                          <a:effectLst/>
                          <a:latin typeface="Arial" panose="020B0604020202020204" pitchFamily="34" charset="0"/>
                          <a:ea typeface="Calibri" panose="020F0502020204030204" pitchFamily="34" charset="0"/>
                          <a:cs typeface="Arial" panose="020B060402020202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1" dirty="0">
                          <a:solidFill>
                            <a:schemeClr val="accent1">
                              <a:lumMod val="75000"/>
                            </a:schemeClr>
                          </a:solidFill>
                          <a:latin typeface="Arial" panose="020B0604020202020204" pitchFamily="34" charset="0"/>
                          <a:ea typeface="Calibri" panose="020F0502020204030204" pitchFamily="34" charset="0"/>
                          <a:cs typeface="Arial" panose="020B0604020202020204" pitchFamily="34" charset="0"/>
                        </a:rPr>
                        <a:t>93% of pupils in year 6 can use a range of strokes effectively. </a:t>
                      </a:r>
                      <a:r>
                        <a:rPr lang="en-US" sz="700" kern="1200" dirty="0">
                          <a:solidFill>
                            <a:schemeClr val="dk1"/>
                          </a:solidFill>
                          <a:latin typeface="Arial" panose="020B0604020202020204" pitchFamily="34" charset="0"/>
                          <a:ea typeface="Calibri" panose="020F0502020204030204" pitchFamily="34" charset="0"/>
                          <a:cs typeface="Arial" panose="020B0604020202020204" pitchFamily="34" charset="0"/>
                        </a:rPr>
                        <a:t>This was down to including top up swimming sessions for those pupils falling under the required attainment. </a:t>
                      </a:r>
                    </a:p>
                    <a:p>
                      <a:pPr marL="171450" indent="-171450">
                        <a:buFont typeface="Arial" panose="020B0604020202020204" pitchFamily="34" charset="0"/>
                        <a:buChar char="•"/>
                      </a:pPr>
                      <a:r>
                        <a:rPr lang="en-US" sz="700" dirty="0">
                          <a:latin typeface="Arial" panose="020B0604020202020204" pitchFamily="34" charset="0"/>
                          <a:ea typeface="Calibri" panose="020F050202020403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a:latin typeface="Arial" panose="020B0604020202020204" pitchFamily="34" charset="0"/>
                          <a:ea typeface="Calibri" panose="020F0502020204030204" pitchFamily="34" charset="0"/>
                          <a:cs typeface="Arial" panose="020B0604020202020204" pitchFamily="34" charset="0"/>
                        </a:rPr>
                        <a:t>We are aiming for this to be 100%.</a:t>
                      </a:r>
                    </a:p>
                    <a:p>
                      <a:pPr marL="171450" indent="-171450">
                        <a:buFont typeface="Arial" panose="020B0604020202020204" pitchFamily="34" charset="0"/>
                        <a:buChar char="•"/>
                      </a:pPr>
                      <a:r>
                        <a:rPr lang="en-US" sz="700">
                          <a:latin typeface="Arial" panose="020B0604020202020204" pitchFamily="34" charset="0"/>
                          <a:ea typeface="Calibri" panose="020F050202020403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7850329"/>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ea typeface="Calibri" panose="020F0502020204030204" pitchFamily="34" charset="0"/>
                          <a:cs typeface="Arial" panose="020B0604020202020204" pitchFamily="34" charset="0"/>
                        </a:rPr>
                        <a:t>3. </a:t>
                      </a:r>
                      <a:r>
                        <a:rPr lang="en-US" sz="700">
                          <a:effectLst/>
                          <a:latin typeface="Arial" panose="020B0604020202020204" pitchFamily="34" charset="0"/>
                          <a:ea typeface="Calibri" panose="020F0502020204030204" pitchFamily="34" charset="0"/>
                          <a:cs typeface="Arial" panose="020B0604020202020204" pitchFamily="34" charset="0"/>
                        </a:rPr>
                        <a:t>Perform safe self-rescue in different water-based situations</a:t>
                      </a:r>
                      <a:endParaRPr lang="en-GB" sz="700">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b="1" dirty="0">
                          <a:solidFill>
                            <a:schemeClr val="tx2"/>
                          </a:solidFill>
                          <a:latin typeface="Arial" panose="020B0604020202020204" pitchFamily="34" charset="0"/>
                          <a:ea typeface="Calibri" panose="020F0502020204030204" pitchFamily="34" charset="0"/>
                          <a:cs typeface="Arial" panose="020B0604020202020204" pitchFamily="34" charset="0"/>
                        </a:rPr>
                        <a:t>93% of pupils in year 6 can perform safe self rescues.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kern="1200" dirty="0">
                          <a:solidFill>
                            <a:schemeClr val="dk1"/>
                          </a:solidFill>
                          <a:latin typeface="Arial" panose="020B0604020202020204" pitchFamily="34" charset="0"/>
                          <a:ea typeface="Calibri" panose="020F0502020204030204" pitchFamily="34" charset="0"/>
                          <a:cs typeface="Arial" panose="020B0604020202020204" pitchFamily="34" charset="0"/>
                        </a:rPr>
                        <a:t>This was down to including top up swimming sessions for those pupils falling under the required attainment. </a:t>
                      </a:r>
                    </a:p>
                    <a:p>
                      <a:pPr marL="171450" indent="-171450">
                        <a:buFont typeface="Arial" panose="020B0604020202020204" pitchFamily="34" charset="0"/>
                        <a:buChar char="•"/>
                      </a:pPr>
                      <a:r>
                        <a:rPr lang="en-US" sz="700" dirty="0">
                          <a:latin typeface="Arial" panose="020B0604020202020204" pitchFamily="34" charset="0"/>
                          <a:ea typeface="Calibri" panose="020F050202020403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dirty="0">
                          <a:latin typeface="Arial" panose="020B0604020202020204" pitchFamily="34" charset="0"/>
                          <a:ea typeface="Calibri" panose="020F0502020204030204" pitchFamily="34" charset="0"/>
                          <a:cs typeface="Arial" panose="020B0604020202020204" pitchFamily="34" charset="0"/>
                        </a:rPr>
                        <a:t>We are aiming for this to be 100%.</a:t>
                      </a:r>
                    </a:p>
                    <a:p>
                      <a:pPr marL="171450" indent="-171450">
                        <a:buFont typeface="Arial" panose="020B0604020202020204" pitchFamily="34" charset="0"/>
                        <a:buChar char="•"/>
                      </a:pPr>
                      <a:r>
                        <a:rPr lang="en-US" sz="700" dirty="0">
                          <a:latin typeface="Arial" panose="020B0604020202020204" pitchFamily="34" charset="0"/>
                          <a:ea typeface="Calibri" panose="020F050202020403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873458530"/>
                  </a:ext>
                </a:extLst>
              </a:tr>
            </a:tbl>
          </a:graphicData>
        </a:graphic>
      </p:graphicFrame>
      <p:graphicFrame>
        <p:nvGraphicFramePr>
          <p:cNvPr id="9" name="Table 8">
            <a:extLst>
              <a:ext uri="{FF2B5EF4-FFF2-40B4-BE49-F238E27FC236}">
                <a16:creationId xmlns:a16="http://schemas.microsoft.com/office/drawing/2014/main" id="{4CFC7FFE-6C6A-4605-36D2-91D9103DB418}"/>
              </a:ext>
            </a:extLst>
          </p:cNvPr>
          <p:cNvGraphicFramePr>
            <a:graphicFrameLocks noGrp="1"/>
          </p:cNvGraphicFramePr>
          <p:nvPr>
            <p:extLst>
              <p:ext uri="{D42A27DB-BD31-4B8C-83A1-F6EECF244321}">
                <p14:modId xmlns:p14="http://schemas.microsoft.com/office/powerpoint/2010/main" val="1358055724"/>
              </p:ext>
            </p:extLst>
          </p:nvPr>
        </p:nvGraphicFramePr>
        <p:xfrm>
          <a:off x="45499" y="631509"/>
          <a:ext cx="6028815" cy="640080"/>
        </p:xfrm>
        <a:graphic>
          <a:graphicData uri="http://schemas.openxmlformats.org/drawingml/2006/table">
            <a:tbl>
              <a:tblPr firstRow="1" bandRow="1">
                <a:tableStyleId>{5C22544A-7EE6-4342-B048-85BDC9FD1C3A}</a:tableStyleId>
              </a:tblPr>
              <a:tblGrid>
                <a:gridCol w="4847241">
                  <a:extLst>
                    <a:ext uri="{9D8B030D-6E8A-4147-A177-3AD203B41FA5}">
                      <a16:colId xmlns:a16="http://schemas.microsoft.com/office/drawing/2014/main" val="2368774985"/>
                    </a:ext>
                  </a:extLst>
                </a:gridCol>
                <a:gridCol w="367734">
                  <a:extLst>
                    <a:ext uri="{9D8B030D-6E8A-4147-A177-3AD203B41FA5}">
                      <a16:colId xmlns:a16="http://schemas.microsoft.com/office/drawing/2014/main" val="3519249617"/>
                    </a:ext>
                  </a:extLst>
                </a:gridCol>
                <a:gridCol w="500361">
                  <a:extLst>
                    <a:ext uri="{9D8B030D-6E8A-4147-A177-3AD203B41FA5}">
                      <a16:colId xmlns:a16="http://schemas.microsoft.com/office/drawing/2014/main" val="1929905500"/>
                    </a:ext>
                  </a:extLst>
                </a:gridCol>
                <a:gridCol w="313479">
                  <a:extLst>
                    <a:ext uri="{9D8B030D-6E8A-4147-A177-3AD203B41FA5}">
                      <a16:colId xmlns:a16="http://schemas.microsoft.com/office/drawing/2014/main" val="302689717"/>
                    </a:ext>
                  </a:extLst>
                </a:gridCol>
              </a:tblGrid>
              <a:tr h="147399">
                <a:tc>
                  <a:txBody>
                    <a:bodyPr/>
                    <a:lstStyle/>
                    <a:p>
                      <a:r>
                        <a:rPr lang="en-GB" sz="600">
                          <a:latin typeface="Arial" panose="020B0604020202020204" pitchFamily="34" charset="0"/>
                          <a:cs typeface="Arial" panose="020B0604020202020204" pitchFamily="34" charset="0"/>
                        </a:rPr>
                        <a:t>Questions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r>
                        <a:rPr lang="en-GB" sz="600">
                          <a:latin typeface="Arial" panose="020B0604020202020204" pitchFamily="34" charset="0"/>
                          <a:cs typeface="Arial" panose="020B0604020202020204" pitchFamily="34" charset="0"/>
                        </a:rPr>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r>
                        <a:rPr lang="en-GB" sz="600">
                          <a:latin typeface="Arial" panose="020B0604020202020204" pitchFamily="34" charset="0"/>
                          <a:cs typeface="Arial" panose="020B0604020202020204" pitchFamily="34" charset="0"/>
                        </a:rPr>
                        <a:t>Partly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r>
                        <a:rPr lang="en-GB" sz="600">
                          <a:latin typeface="Arial" panose="020B0604020202020204" pitchFamily="34" charset="0"/>
                          <a:cs typeface="Arial" panose="020B0604020202020204" pitchFamily="34" charset="0"/>
                        </a:rPr>
                        <a:t>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2716496856"/>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Arial" panose="020B0604020202020204" pitchFamily="34" charset="0"/>
                          <a:cs typeface="Arial" panose="020B0604020202020204" pitchFamily="34" charset="0"/>
                        </a:rPr>
                        <a:t>Do you have effective data collection systems in place to record and evidence that swimming and water safety provision is on track to meet national curriculum requirements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6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131531387"/>
                  </a:ext>
                </a:extLst>
              </a:tr>
              <a:tr h="159857">
                <a:tc>
                  <a:txBody>
                    <a:bodyPr/>
                    <a:lstStyle/>
                    <a:p>
                      <a:r>
                        <a:rPr lang="en-US" sz="600" kern="1200" dirty="0">
                          <a:solidFill>
                            <a:schemeClr val="dk1"/>
                          </a:solidFill>
                          <a:latin typeface="Arial" panose="020B0604020202020204" pitchFamily="34" charset="0"/>
                          <a:ea typeface="+mn-ea"/>
                          <a:cs typeface="Arial" panose="020B0604020202020204" pitchFamily="34" charset="0"/>
                        </a:rPr>
                        <a:t>Will any of your year 6 group be accessing top up swimming to enable them to achieve the outcomes below?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r>
                        <a:rPr lang="en-GB" sz="600" dirty="0">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878708831"/>
                  </a:ext>
                </a:extLst>
              </a:tr>
            </a:tbl>
          </a:graphicData>
        </a:graphic>
      </p:graphicFrame>
      <p:sp>
        <p:nvSpPr>
          <p:cNvPr id="5" name="Freeform 2">
            <a:extLst>
              <a:ext uri="{FF2B5EF4-FFF2-40B4-BE49-F238E27FC236}">
                <a16:creationId xmlns:a16="http://schemas.microsoft.com/office/drawing/2014/main" id="{1B34E4BE-5A59-5235-17BD-19041E1BD891}"/>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sz="602"/>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2121574552"/>
              </p:ext>
            </p:extLst>
          </p:nvPr>
        </p:nvGraphicFramePr>
        <p:xfrm>
          <a:off x="82245" y="700135"/>
          <a:ext cx="5955322" cy="3542110"/>
        </p:xfrm>
        <a:graphic>
          <a:graphicData uri="http://schemas.openxmlformats.org/drawingml/2006/table">
            <a:tbl>
              <a:tblPr firstRow="1" bandRow="1">
                <a:tableStyleId>{5C22544A-7EE6-4342-B048-85BDC9FD1C3A}</a:tableStyleId>
              </a:tblPr>
              <a:tblGrid>
                <a:gridCol w="540660">
                  <a:extLst>
                    <a:ext uri="{9D8B030D-6E8A-4147-A177-3AD203B41FA5}">
                      <a16:colId xmlns:a16="http://schemas.microsoft.com/office/drawing/2014/main" val="1397519339"/>
                    </a:ext>
                  </a:extLst>
                </a:gridCol>
                <a:gridCol w="1595431">
                  <a:extLst>
                    <a:ext uri="{9D8B030D-6E8A-4147-A177-3AD203B41FA5}">
                      <a16:colId xmlns:a16="http://schemas.microsoft.com/office/drawing/2014/main" val="3874769663"/>
                    </a:ext>
                  </a:extLst>
                </a:gridCol>
                <a:gridCol w="1217320">
                  <a:extLst>
                    <a:ext uri="{9D8B030D-6E8A-4147-A177-3AD203B41FA5}">
                      <a16:colId xmlns:a16="http://schemas.microsoft.com/office/drawing/2014/main" val="279180329"/>
                    </a:ext>
                  </a:extLst>
                </a:gridCol>
                <a:gridCol w="2004998">
                  <a:extLst>
                    <a:ext uri="{9D8B030D-6E8A-4147-A177-3AD203B41FA5}">
                      <a16:colId xmlns:a16="http://schemas.microsoft.com/office/drawing/2014/main" val="1419483341"/>
                    </a:ext>
                  </a:extLst>
                </a:gridCol>
                <a:gridCol w="596913">
                  <a:extLst>
                    <a:ext uri="{9D8B030D-6E8A-4147-A177-3AD203B41FA5}">
                      <a16:colId xmlns:a16="http://schemas.microsoft.com/office/drawing/2014/main" val="1532179531"/>
                    </a:ext>
                  </a:extLst>
                </a:gridCol>
              </a:tblGrid>
              <a:tr h="269076">
                <a:tc>
                  <a:txBody>
                    <a:bodyPr/>
                    <a:lstStyle/>
                    <a:p>
                      <a:pPr algn="ctr"/>
                      <a:endParaRPr lang="en-US" sz="4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indent="0" algn="ctr">
                        <a:buFont typeface="Arial" panose="020B0604020202020204" pitchFamily="34" charset="0"/>
                        <a:buNone/>
                      </a:pPr>
                      <a:r>
                        <a:rPr lang="en-US" sz="600">
                          <a:solidFill>
                            <a:sysClr val="windowText" lastClr="000000"/>
                          </a:solidFill>
                          <a:latin typeface="Arial" panose="020B0604020202020204" pitchFamily="34" charset="0"/>
                          <a:cs typeface="Arial" panose="020B060402020202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indent="0" algn="ctr">
                        <a:buFont typeface="Arial" panose="020B0604020202020204" pitchFamily="34" charset="0"/>
                        <a:buNone/>
                      </a:pPr>
                      <a:r>
                        <a:rPr lang="en-GB" sz="600" b="1" kern="1200">
                          <a:solidFill>
                            <a:sysClr val="windowText" lastClr="000000"/>
                          </a:solidFill>
                          <a:effectLst/>
                          <a:latin typeface="Arial" panose="020B0604020202020204" pitchFamily="34" charset="0"/>
                          <a:ea typeface="+mn-ea"/>
                          <a:cs typeface="Arial" panose="020B0604020202020204" pitchFamily="34" charset="0"/>
                        </a:rPr>
                        <a:t>Implementation - How will you achieve this?</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600">
                          <a:solidFill>
                            <a:sysClr val="windowText" lastClr="000000"/>
                          </a:solidFill>
                          <a:effectLst/>
                          <a:latin typeface="Arial" panose="020B0604020202020204" pitchFamily="34" charset="0"/>
                          <a:cs typeface="Arial" panose="020B0604020202020204" pitchFamily="34" charset="0"/>
                        </a:rPr>
                        <a:t>Supporting evidence</a:t>
                      </a:r>
                      <a:endPar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38675785"/>
                  </a:ext>
                </a:extLst>
              </a:tr>
              <a:tr h="203301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effectLst/>
                          <a:latin typeface="Arial" panose="020B0604020202020204" pitchFamily="34" charset="0"/>
                          <a:cs typeface="Arial" panose="020B0604020202020204" pitchFamily="34" charset="0"/>
                        </a:rPr>
                        <a:t>Plan and monitor (Complete now and monitor)</a:t>
                      </a:r>
                    </a:p>
                    <a:p>
                      <a:pPr marL="0" marR="0" lvl="0" indent="0" algn="ctr" defTabSz="575981" rtl="0" eaLnBrk="1" fontAlgn="auto" latinLnBrk="0" hangingPunct="1">
                        <a:lnSpc>
                          <a:spcPct val="100000"/>
                        </a:lnSpc>
                        <a:spcBef>
                          <a:spcPts val="0"/>
                        </a:spcBef>
                        <a:spcAft>
                          <a:spcPts val="0"/>
                        </a:spcAft>
                        <a:buClrTx/>
                        <a:buSzTx/>
                        <a:buFontTx/>
                        <a:buNone/>
                        <a:tabLst/>
                        <a:defRPr/>
                      </a:pPr>
                      <a:br>
                        <a:rPr lang="en-US" sz="500" b="1">
                          <a:effectLst/>
                          <a:latin typeface="Arial" panose="020B0604020202020204" pitchFamily="34" charset="0"/>
                          <a:cs typeface="Arial" panose="020B0604020202020204" pitchFamily="34" charset="0"/>
                        </a:rPr>
                      </a:b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500" dirty="0">
                          <a:solidFill>
                            <a:schemeClr val="tx1"/>
                          </a:solidFill>
                          <a:effectLst/>
                          <a:latin typeface="Arial" panose="020B0604020202020204" pitchFamily="34" charset="0"/>
                          <a:cs typeface="Arial" panose="020B0604020202020204" pitchFamily="34" charset="0"/>
                        </a:rPr>
                        <a:t>Provide in school opportunities for pupils to access multiple opportunities to be physically active and monitor external physical activity to drive physical activity levels with key focus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500" kern="1200" dirty="0">
                          <a:solidFill>
                            <a:schemeClr val="tx1"/>
                          </a:solidFill>
                          <a:effectLst/>
                          <a:latin typeface="Arial" panose="020B0604020202020204" pitchFamily="34" charset="0"/>
                          <a:ea typeface="+mn-ea"/>
                          <a:cs typeface="Arial" panose="020B0604020202020204" pitchFamily="34" charset="0"/>
                        </a:rPr>
                        <a:t>Provide a wide range of lunchtime, after-school and Forest School activities to encourage regular participation in physical activity.</a:t>
                      </a:r>
                    </a:p>
                    <a:p>
                      <a:pPr fontAlgn="t"/>
                      <a:endParaRPr lang="en-GB" sz="500" kern="1200" dirty="0">
                        <a:solidFill>
                          <a:schemeClr val="tx1"/>
                        </a:solidFill>
                        <a:effectLst/>
                        <a:latin typeface="Arial" panose="020B0604020202020204" pitchFamily="34" charset="0"/>
                        <a:ea typeface="+mn-ea"/>
                        <a:cs typeface="Arial" panose="020B0604020202020204" pitchFamily="34" charset="0"/>
                      </a:endParaRPr>
                    </a:p>
                    <a:p>
                      <a:pPr fontAlgn="t"/>
                      <a:r>
                        <a:rPr lang="en-GB" sz="500" kern="1200" dirty="0">
                          <a:solidFill>
                            <a:schemeClr val="tx1"/>
                          </a:solidFill>
                          <a:effectLst/>
                          <a:latin typeface="Arial" panose="020B0604020202020204" pitchFamily="34" charset="0"/>
                          <a:ea typeface="+mn-ea"/>
                          <a:cs typeface="Arial" panose="020B0604020202020204" pitchFamily="34" charset="0"/>
                        </a:rPr>
                        <a:t> Develop opportunities for active learning outdoors through Forest School sessions, incorporating physical challenges, team-building activities and adventurous play.</a:t>
                      </a:r>
                    </a:p>
                    <a:p>
                      <a:pPr fontAlgn="t"/>
                      <a:endParaRPr lang="en-GB" sz="500" kern="1200" dirty="0">
                        <a:solidFill>
                          <a:schemeClr val="tx1"/>
                        </a:solidFill>
                        <a:effectLst/>
                        <a:latin typeface="Arial" panose="020B0604020202020204" pitchFamily="34" charset="0"/>
                        <a:ea typeface="+mn-ea"/>
                        <a:cs typeface="Arial" panose="020B0604020202020204" pitchFamily="34" charset="0"/>
                      </a:endParaRPr>
                    </a:p>
                    <a:p>
                      <a:pPr fontAlgn="t"/>
                      <a:r>
                        <a:rPr lang="en-GB" sz="500" kern="1200" dirty="0">
                          <a:solidFill>
                            <a:schemeClr val="tx1"/>
                          </a:solidFill>
                          <a:effectLst/>
                          <a:latin typeface="Arial" panose="020B0604020202020204" pitchFamily="34" charset="0"/>
                          <a:ea typeface="+mn-ea"/>
                          <a:cs typeface="Arial" panose="020B0604020202020204" pitchFamily="34" charset="0"/>
                        </a:rPr>
                        <a:t> Target key groups of pupils, including less active children, SEND pupils and disadvantaged pupils, to ensure equitable access to physical activity opportunities. </a:t>
                      </a:r>
                    </a:p>
                    <a:p>
                      <a:pPr fontAlgn="t"/>
                      <a:endParaRPr lang="en-GB" sz="500" kern="1200" dirty="0">
                        <a:solidFill>
                          <a:schemeClr val="tx1"/>
                        </a:solidFill>
                        <a:effectLst/>
                        <a:latin typeface="Arial" panose="020B0604020202020204" pitchFamily="34" charset="0"/>
                        <a:ea typeface="+mn-ea"/>
                        <a:cs typeface="Arial" panose="020B0604020202020204" pitchFamily="34" charset="0"/>
                      </a:endParaRPr>
                    </a:p>
                    <a:p>
                      <a:pPr fontAlgn="t"/>
                      <a:r>
                        <a:rPr lang="en-GB" sz="500" kern="1200" dirty="0">
                          <a:solidFill>
                            <a:schemeClr val="tx1"/>
                          </a:solidFill>
                          <a:effectLst/>
                          <a:latin typeface="Arial" panose="020B0604020202020204" pitchFamily="34" charset="0"/>
                          <a:ea typeface="+mn-ea"/>
                          <a:cs typeface="Arial" panose="020B0604020202020204" pitchFamily="34" charset="0"/>
                        </a:rPr>
                        <a:t>Increase participation in extracurricular sports clubs, festivals and competitions both within school and across the local area.</a:t>
                      </a:r>
                    </a:p>
                    <a:p>
                      <a:pPr fontAlgn="t"/>
                      <a:endParaRPr lang="en-GB" sz="500" kern="1200" dirty="0">
                        <a:solidFill>
                          <a:schemeClr val="tx1"/>
                        </a:solidFill>
                        <a:effectLst/>
                        <a:latin typeface="Arial" panose="020B0604020202020204" pitchFamily="34" charset="0"/>
                        <a:ea typeface="+mn-ea"/>
                        <a:cs typeface="Arial" panose="020B0604020202020204" pitchFamily="34" charset="0"/>
                      </a:endParaRPr>
                    </a:p>
                    <a:p>
                      <a:pPr fontAlgn="t"/>
                      <a:r>
                        <a:rPr lang="en-GB" sz="500" kern="1200" dirty="0">
                          <a:solidFill>
                            <a:schemeClr val="tx1"/>
                          </a:solidFill>
                          <a:effectLst/>
                          <a:latin typeface="Arial" panose="020B0604020202020204" pitchFamily="34" charset="0"/>
                          <a:ea typeface="+mn-ea"/>
                          <a:cs typeface="Arial" panose="020B0604020202020204" pitchFamily="34" charset="0"/>
                        </a:rPr>
                        <a:t> Promote active playtimes through the provision of equipment, playground leaders and structured activities.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GB" sz="500" kern="1200" dirty="0">
                          <a:solidFill>
                            <a:schemeClr val="tx1"/>
                          </a:solidFill>
                          <a:effectLst/>
                          <a:latin typeface="Arial" panose="020B0604020202020204" pitchFamily="34" charset="0"/>
                          <a:ea typeface="+mn-ea"/>
                          <a:cs typeface="Arial" panose="020B0604020202020204" pitchFamily="34" charset="0"/>
                        </a:rPr>
                        <a:t>Monitor pupil participation in both school-based and external physical activities through surveys, club registers and pupil voice. </a:t>
                      </a:r>
                    </a:p>
                    <a:p>
                      <a:pPr marL="171450" indent="-171450" algn="l">
                        <a:lnSpc>
                          <a:spcPct val="100000"/>
                        </a:lnSpc>
                        <a:buFont typeface="Arial" panose="020B0604020202020204" pitchFamily="34" charset="0"/>
                        <a:buChar char="•"/>
                      </a:pPr>
                      <a:endParaRPr lang="en-GB" sz="500" kern="1200" dirty="0">
                        <a:solidFill>
                          <a:schemeClr val="tx1"/>
                        </a:solidFill>
                        <a:effectLst/>
                        <a:latin typeface="Arial" panose="020B0604020202020204" pitchFamily="34" charset="0"/>
                        <a:ea typeface="+mn-ea"/>
                        <a:cs typeface="Arial" panose="020B0604020202020204" pitchFamily="34" charset="0"/>
                      </a:endParaRPr>
                    </a:p>
                    <a:p>
                      <a:pPr marL="171450" indent="-171450" algn="l">
                        <a:lnSpc>
                          <a:spcPct val="100000"/>
                        </a:lnSpc>
                        <a:buFont typeface="Arial" panose="020B0604020202020204" pitchFamily="34" charset="0"/>
                        <a:buChar char="•"/>
                      </a:pPr>
                      <a:r>
                        <a:rPr lang="en-GB" sz="500" kern="1200" dirty="0">
                          <a:solidFill>
                            <a:schemeClr val="tx1"/>
                          </a:solidFill>
                          <a:effectLst/>
                          <a:latin typeface="Arial" panose="020B0604020202020204" pitchFamily="34" charset="0"/>
                          <a:ea typeface="+mn-ea"/>
                          <a:cs typeface="Arial" panose="020B0604020202020204" pitchFamily="34" charset="0"/>
                        </a:rPr>
                        <a:t>Use participation data to identify pupils with lower activity levels and provide tailored opportunities to increase engagement.</a:t>
                      </a:r>
                    </a:p>
                    <a:p>
                      <a:pPr marL="171450" indent="-171450" algn="l">
                        <a:lnSpc>
                          <a:spcPct val="100000"/>
                        </a:lnSpc>
                        <a:buFont typeface="Arial" panose="020B0604020202020204" pitchFamily="34" charset="0"/>
                        <a:buChar char="•"/>
                      </a:pPr>
                      <a:endParaRPr lang="en-GB" sz="500" kern="1200" dirty="0">
                        <a:solidFill>
                          <a:schemeClr val="tx1"/>
                        </a:solidFill>
                        <a:effectLst/>
                        <a:latin typeface="Arial" panose="020B0604020202020204" pitchFamily="34" charset="0"/>
                        <a:ea typeface="+mn-ea"/>
                        <a:cs typeface="Arial" panose="020B0604020202020204" pitchFamily="34" charset="0"/>
                      </a:endParaRPr>
                    </a:p>
                    <a:p>
                      <a:pPr marL="171450" indent="-171450" algn="l">
                        <a:lnSpc>
                          <a:spcPct val="100000"/>
                        </a:lnSpc>
                        <a:buFont typeface="Arial" panose="020B0604020202020204" pitchFamily="34" charset="0"/>
                        <a:buChar char="•"/>
                      </a:pPr>
                      <a:r>
                        <a:rPr lang="en-GB" sz="500" kern="1200" dirty="0">
                          <a:solidFill>
                            <a:schemeClr val="tx1"/>
                          </a:solidFill>
                          <a:effectLst/>
                          <a:latin typeface="Arial" panose="020B0604020202020204" pitchFamily="34" charset="0"/>
                          <a:ea typeface="+mn-ea"/>
                          <a:cs typeface="Arial" panose="020B0604020202020204" pitchFamily="34" charset="0"/>
                        </a:rPr>
                        <a:t>. Engage parents and carers in promoting healthy, active lifestyles beyond the school day. </a:t>
                      </a:r>
                    </a:p>
                    <a:p>
                      <a:pPr marL="171450" indent="-171450" algn="l">
                        <a:lnSpc>
                          <a:spcPct val="100000"/>
                        </a:lnSpc>
                        <a:buFont typeface="Arial" panose="020B0604020202020204" pitchFamily="34" charset="0"/>
                        <a:buChar char="•"/>
                      </a:pPr>
                      <a:endParaRPr lang="en-GB" sz="500" kern="1200" dirty="0">
                        <a:solidFill>
                          <a:schemeClr val="tx1"/>
                        </a:solidFill>
                        <a:effectLst/>
                        <a:latin typeface="Arial" panose="020B0604020202020204" pitchFamily="34" charset="0"/>
                        <a:ea typeface="+mn-ea"/>
                        <a:cs typeface="Arial" panose="020B0604020202020204" pitchFamily="34" charset="0"/>
                      </a:endParaRPr>
                    </a:p>
                    <a:p>
                      <a:pPr marL="171450" indent="-171450" algn="l">
                        <a:lnSpc>
                          <a:spcPct val="100000"/>
                        </a:lnSpc>
                        <a:buFont typeface="Arial" panose="020B0604020202020204" pitchFamily="34" charset="0"/>
                        <a:buChar char="•"/>
                      </a:pPr>
                      <a:r>
                        <a:rPr lang="en-GB" sz="500" kern="1200" dirty="0">
                          <a:solidFill>
                            <a:schemeClr val="tx1"/>
                          </a:solidFill>
                          <a:effectLst/>
                          <a:latin typeface="Arial" panose="020B0604020202020204" pitchFamily="34" charset="0"/>
                          <a:ea typeface="+mn-ea"/>
                          <a:cs typeface="Arial" panose="020B0604020202020204" pitchFamily="34" charset="0"/>
                        </a:rPr>
                        <a:t>Regularly evaluate the impact of activities and adapt provision to maximise participation and sustain increased physical activity levels.</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Pupil voice data will show key groups have taken multiple opportunities in school to be active.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indent="0" algn="l">
                        <a:lnSpc>
                          <a:spcPct val="100000"/>
                        </a:lnSpc>
                        <a:buFont typeface="Arial" panose="020B0604020202020204" pitchFamily="34" charset="0"/>
                        <a:buNone/>
                      </a:pPr>
                      <a:r>
                        <a:rPr lang="en-US" sz="500" dirty="0">
                          <a:solidFill>
                            <a:schemeClr val="tx1"/>
                          </a:solidFill>
                          <a:latin typeface="Arial" panose="020B0604020202020204" pitchFamily="34" charset="0"/>
                          <a:cs typeface="Arial" panose="020B0604020202020204" pitchFamily="34" charset="0"/>
                        </a:rPr>
                        <a:t>Staff confidence surveys, pupils' attainment data, lesson observation reviews,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26907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US" sz="600" b="1">
                          <a:solidFill>
                            <a:sysClr val="windowText" lastClr="000000"/>
                          </a:solidFill>
                          <a:latin typeface="Arial" panose="020B0604020202020204" pitchFamily="34" charset="0"/>
                          <a:cs typeface="Arial" panose="020B060402020202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600" b="1">
                          <a:solidFill>
                            <a:sysClr val="windowText" lastClr="000000"/>
                          </a:solidFill>
                          <a:effectLst/>
                          <a:latin typeface="Arial" panose="020B0604020202020204" pitchFamily="34" charset="0"/>
                          <a:cs typeface="Arial" panose="020B0604020202020204" pitchFamily="34" charset="0"/>
                        </a:rPr>
                        <a:t>Approx. cost</a:t>
                      </a:r>
                      <a:endPar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92083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endParaRPr lang="en-US" sz="400" b="1" dirty="0">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400" b="1" dirty="0">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dirty="0">
                          <a:latin typeface="Arial" panose="020B0604020202020204" pitchFamily="34" charset="0"/>
                          <a:cs typeface="Arial" panose="020B0604020202020204" pitchFamily="34" charset="0"/>
                        </a:rPr>
                        <a:t>Evaluate </a:t>
                      </a: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kern="1200" dirty="0">
                          <a:solidFill>
                            <a:schemeClr val="dk1"/>
                          </a:solidFill>
                          <a:effectLst/>
                          <a:latin typeface="Arial" panose="020B0604020202020204" pitchFamily="34" charset="0"/>
                          <a:ea typeface="+mn-ea"/>
                          <a:cs typeface="Arial" panose="020B0604020202020204" pitchFamily="34" charset="0"/>
                        </a:rPr>
                        <a:t>(to be completed by July 2027)</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indent="0" algn="l">
                        <a:lnSpc>
                          <a:spcPct val="100000"/>
                        </a:lnSpc>
                        <a:buFont typeface="Arial" panose="020B0604020202020204" pitchFamily="34" charset="0"/>
                        <a:buNone/>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72556584"/>
                  </a:ext>
                </a:extLst>
              </a:tr>
            </a:tbl>
          </a:graphicData>
        </a:graphic>
      </p:graphicFrame>
      <p:sp>
        <p:nvSpPr>
          <p:cNvPr id="7" name="TextBox 6">
            <a:extLst>
              <a:ext uri="{FF2B5EF4-FFF2-40B4-BE49-F238E27FC236}">
                <a16:creationId xmlns:a16="http://schemas.microsoft.com/office/drawing/2014/main" id="{CBC5B746-3FD3-098D-1288-0375EF84AD31}"/>
              </a:ext>
            </a:extLst>
          </p:cNvPr>
          <p:cNvSpPr txBox="1"/>
          <p:nvPr/>
        </p:nvSpPr>
        <p:spPr>
          <a:xfrm>
            <a:off x="0" y="202575"/>
            <a:ext cx="5058508" cy="307777"/>
          </a:xfrm>
          <a:prstGeom prst="rect">
            <a:avLst/>
          </a:prstGeom>
          <a:noFill/>
        </p:spPr>
        <p:txBody>
          <a:bodyPr wrap="square" rtlCol="0">
            <a:spAutoFit/>
          </a:bodyPr>
          <a:lstStyle/>
          <a:p>
            <a:r>
              <a:rPr lang="en-US" sz="1400" b="1" dirty="0">
                <a:solidFill>
                  <a:schemeClr val="accent1"/>
                </a:solidFill>
                <a:latin typeface="Arial" panose="020B0604020202020204" pitchFamily="34" charset="0"/>
                <a:cs typeface="Arial" panose="020B0604020202020204" pitchFamily="34" charset="0"/>
              </a:rPr>
              <a:t>Plan, monitor and evaluate (2026/2027)</a:t>
            </a:r>
          </a:p>
        </p:txBody>
      </p:sp>
      <p:sp>
        <p:nvSpPr>
          <p:cNvPr id="5" name="Freeform 2">
            <a:extLst>
              <a:ext uri="{FF2B5EF4-FFF2-40B4-BE49-F238E27FC236}">
                <a16:creationId xmlns:a16="http://schemas.microsoft.com/office/drawing/2014/main" id="{3354FEAB-2556-913E-6BBB-45E011DC32B4}"/>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2070466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1321337890"/>
              </p:ext>
            </p:extLst>
          </p:nvPr>
        </p:nvGraphicFramePr>
        <p:xfrm>
          <a:off x="88461" y="623209"/>
          <a:ext cx="5942889" cy="3459480"/>
        </p:xfrm>
        <a:graphic>
          <a:graphicData uri="http://schemas.openxmlformats.org/drawingml/2006/table">
            <a:tbl>
              <a:tblPr firstRow="1" bandRow="1">
                <a:tableStyleId>{5C22544A-7EE6-4342-B048-85BDC9FD1C3A}</a:tableStyleId>
              </a:tblPr>
              <a:tblGrid>
                <a:gridCol w="538590">
                  <a:extLst>
                    <a:ext uri="{9D8B030D-6E8A-4147-A177-3AD203B41FA5}">
                      <a16:colId xmlns:a16="http://schemas.microsoft.com/office/drawing/2014/main" val="1397519339"/>
                    </a:ext>
                  </a:extLst>
                </a:gridCol>
                <a:gridCol w="1588075">
                  <a:extLst>
                    <a:ext uri="{9D8B030D-6E8A-4147-A177-3AD203B41FA5}">
                      <a16:colId xmlns:a16="http://schemas.microsoft.com/office/drawing/2014/main" val="3874769663"/>
                    </a:ext>
                  </a:extLst>
                </a:gridCol>
                <a:gridCol w="1546440">
                  <a:extLst>
                    <a:ext uri="{9D8B030D-6E8A-4147-A177-3AD203B41FA5}">
                      <a16:colId xmlns:a16="http://schemas.microsoft.com/office/drawing/2014/main" val="279180329"/>
                    </a:ext>
                  </a:extLst>
                </a:gridCol>
                <a:gridCol w="1492908">
                  <a:extLst>
                    <a:ext uri="{9D8B030D-6E8A-4147-A177-3AD203B41FA5}">
                      <a16:colId xmlns:a16="http://schemas.microsoft.com/office/drawing/2014/main" val="1419483341"/>
                    </a:ext>
                  </a:extLst>
                </a:gridCol>
                <a:gridCol w="776876">
                  <a:extLst>
                    <a:ext uri="{9D8B030D-6E8A-4147-A177-3AD203B41FA5}">
                      <a16:colId xmlns:a16="http://schemas.microsoft.com/office/drawing/2014/main" val="1532179531"/>
                    </a:ext>
                  </a:extLst>
                </a:gridCol>
              </a:tblGrid>
              <a:tr h="137060">
                <a:tc>
                  <a:txBody>
                    <a:bodyPr/>
                    <a:lstStyle/>
                    <a:p>
                      <a:pPr algn="ct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600">
                          <a:solidFill>
                            <a:sysClr val="windowText" lastClr="000000"/>
                          </a:solidFill>
                          <a:latin typeface="Arial" panose="020B0604020202020204" pitchFamily="34" charset="0"/>
                          <a:cs typeface="Arial" panose="020B060402020202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Implementation - How will you achieve this?</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a:solidFill>
                            <a:sysClr val="windowText" lastClr="000000"/>
                          </a:solidFill>
                          <a:effectLst/>
                          <a:latin typeface="Arial" panose="020B0604020202020204" pitchFamily="34" charset="0"/>
                          <a:cs typeface="Arial" panose="020B0604020202020204" pitchFamily="34" charset="0"/>
                        </a:rPr>
                        <a:t>Supporting evidence</a:t>
                      </a:r>
                      <a:endPar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38675785"/>
                  </a:ext>
                </a:extLst>
              </a:tr>
              <a:tr h="166767">
                <a:tc>
                  <a:txBody>
                    <a:bodyPr/>
                    <a:lstStyle/>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500" b="1">
                          <a:effectLst/>
                          <a:latin typeface="Arial" panose="020B0604020202020204" pitchFamily="34" charset="0"/>
                          <a:cs typeface="Arial" panose="020B0604020202020204" pitchFamily="34" charset="0"/>
                        </a:rPr>
                        <a:t>Plan and monitor</a:t>
                      </a:r>
                      <a:br>
                        <a:rPr lang="en-US" sz="500" b="1">
                          <a:effectLst/>
                          <a:latin typeface="Arial" panose="020B0604020202020204" pitchFamily="34" charset="0"/>
                          <a:cs typeface="Arial" panose="020B0604020202020204" pitchFamily="34" charset="0"/>
                        </a:rPr>
                      </a:br>
                      <a:r>
                        <a:rPr lang="en-US" sz="500" b="1">
                          <a:effectLst/>
                          <a:latin typeface="Arial" panose="020B0604020202020204" pitchFamily="34" charset="0"/>
                          <a:cs typeface="Arial" panose="020B060402020202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500" dirty="0">
                          <a:solidFill>
                            <a:schemeClr val="tx1"/>
                          </a:solidFill>
                          <a:latin typeface="Arial" panose="020B0604020202020204" pitchFamily="34" charset="0"/>
                          <a:cs typeface="Arial" panose="020B0604020202020204" pitchFamily="34" charset="0"/>
                        </a:rPr>
                        <a:t>Provide regular intra school competition, as well as all pupils accessing inter competitions against other schools. Competition formats to reflect needs of pupils. See school games offer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Increase the number and range of activities and clubs on offer (Pupil Led Games, dodgeball, games, dance. Parent and child fitness club.)</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Implementation of new extra-curricular timetable.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Develop provision for physical activity at lunchtime by; Increasing the amount of playground resources to provide playground activity facilitated by lunchtime supervisors and year 6 playleaders.</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Equipment and resources to be purchased for facilitation of activity with playleaders and independent active play.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Use leadership ideas from scheme of work.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In July 2026, only 70% of the school were active for 60 minutes a day, 7 days a week. We aim to drive this to 100% by July 2027 through the addition of new lunch and extra curricular opportunities. </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In July 2026, across the school 65% of pupils participated in activity at lunchtime. We are aiming for 90% of pupils to be active at lunchtime through new play-leader activities and lunchtime clubs. </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In July 2026 KS1 and KS2 participation in extra curricular clubs both sat at 47% . By July 2027, we predict this to increase to 75% through the addition of new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500">
                          <a:solidFill>
                            <a:schemeClr val="tx1"/>
                          </a:solidFill>
                          <a:latin typeface="Arial" panose="020B0604020202020204" pitchFamily="34" charset="0"/>
                          <a:cs typeface="Arial" panose="020B0604020202020204" pitchFamily="34" charset="0"/>
                        </a:rPr>
                        <a:t>External physical activity trackers outlining the amount of activity pupils’ access outside of school. </a:t>
                      </a:r>
                    </a:p>
                    <a:p>
                      <a:pPr algn="l">
                        <a:lnSpc>
                          <a:spcPct val="100000"/>
                        </a:lnSpc>
                      </a:pPr>
                      <a:endParaRPr lang="en-US" sz="500">
                        <a:solidFill>
                          <a:schemeClr val="tx1"/>
                        </a:solidFill>
                        <a:latin typeface="Arial" panose="020B0604020202020204" pitchFamily="34" charset="0"/>
                        <a:cs typeface="Arial" panose="020B0604020202020204" pitchFamily="34" charset="0"/>
                      </a:endParaRPr>
                    </a:p>
                    <a:p>
                      <a:pPr algn="l">
                        <a:lnSpc>
                          <a:spcPct val="100000"/>
                        </a:lnSpc>
                      </a:pPr>
                      <a:r>
                        <a:rPr lang="en-US" sz="500">
                          <a:solidFill>
                            <a:schemeClr val="tx1"/>
                          </a:solidFill>
                          <a:latin typeface="Arial" panose="020B0604020202020204" pitchFamily="34" charset="0"/>
                          <a:cs typeface="Arial" panose="020B0604020202020204" pitchFamily="34" charset="0"/>
                        </a:rPr>
                        <a:t>Extra curricular timetable and participation data.</a:t>
                      </a:r>
                    </a:p>
                    <a:p>
                      <a:pPr algn="l">
                        <a:lnSpc>
                          <a:spcPct val="100000"/>
                        </a:lnSpc>
                      </a:pPr>
                      <a:endParaRPr lang="en-US" sz="500">
                        <a:solidFill>
                          <a:schemeClr val="tx1"/>
                        </a:solidFill>
                        <a:latin typeface="Arial" panose="020B0604020202020204" pitchFamily="34" charset="0"/>
                        <a:cs typeface="Arial" panose="020B0604020202020204" pitchFamily="34" charset="0"/>
                      </a:endParaRPr>
                    </a:p>
                    <a:p>
                      <a:pPr algn="l">
                        <a:lnSpc>
                          <a:spcPct val="100000"/>
                        </a:lnSpc>
                      </a:pPr>
                      <a:r>
                        <a:rPr lang="en-US" sz="500">
                          <a:solidFill>
                            <a:schemeClr val="tx1"/>
                          </a:solidFill>
                          <a:latin typeface="Arial" panose="020B0604020202020204" pitchFamily="34" charset="0"/>
                          <a:cs typeface="Arial" panose="020B0604020202020204" pitchFamily="34" charset="0"/>
                        </a:rPr>
                        <a:t>Lunchtime participation data, alongside lunchtime activity plan. </a:t>
                      </a:r>
                    </a:p>
                    <a:p>
                      <a:pPr algn="l">
                        <a:lnSpc>
                          <a:spcPct val="100000"/>
                        </a:lnSpc>
                      </a:pPr>
                      <a:endParaRPr lang="en-US" sz="500">
                        <a:solidFill>
                          <a:schemeClr val="tx1"/>
                        </a:solidFill>
                        <a:latin typeface="Arial" panose="020B0604020202020204" pitchFamily="34" charset="0"/>
                        <a:cs typeface="Arial" panose="020B0604020202020204" pitchFamily="34" charset="0"/>
                      </a:endParaRPr>
                    </a:p>
                    <a:p>
                      <a:pPr algn="l">
                        <a:lnSpc>
                          <a:spcPct val="100000"/>
                        </a:lnSpc>
                      </a:pPr>
                      <a:r>
                        <a:rPr lang="en-US" sz="500">
                          <a:solidFill>
                            <a:schemeClr val="tx1"/>
                          </a:solidFill>
                          <a:latin typeface="Arial" panose="020B0604020202020204" pitchFamily="34" charset="0"/>
                          <a:cs typeface="Arial" panose="020B0604020202020204" pitchFamily="34" charset="0"/>
                        </a:rPr>
                        <a:t>Data for all physical activity level tracked on scheme of work PA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0">
                <a:tc>
                  <a:txBody>
                    <a:bodyPr/>
                    <a:lstStyle/>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US" sz="600" b="1">
                          <a:solidFill>
                            <a:sysClr val="windowText" lastClr="000000"/>
                          </a:solidFill>
                          <a:latin typeface="Arial" panose="020B0604020202020204" pitchFamily="34" charset="0"/>
                          <a:cs typeface="Arial" panose="020B060402020202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GB" sz="600" b="1" kern="1200">
                          <a:solidFill>
                            <a:sysClr val="windowText" lastClr="000000"/>
                          </a:solidFill>
                          <a:effectLst/>
                          <a:latin typeface="Arial" panose="020B0604020202020204" pitchFamily="34" charset="0"/>
                          <a:ea typeface="+mn-ea"/>
                          <a:cs typeface="Arial" panose="020B0604020202020204" pitchFamily="34" charset="0"/>
                        </a:rPr>
                        <a:t>Are the improvements sustainable? </a:t>
                      </a:r>
                      <a:endParaRPr lang="en-US" sz="600" b="1">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Arial" panose="020B0604020202020204" pitchFamily="34" charset="0"/>
                          <a:cs typeface="Arial" panose="020B0604020202020204" pitchFamily="34" charset="0"/>
                        </a:rPr>
                        <a:t>Approx. cost</a:t>
                      </a:r>
                      <a:endPar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500" b="1">
                          <a:latin typeface="Arial" panose="020B0604020202020204" pitchFamily="34" charset="0"/>
                          <a:cs typeface="Arial" panose="020B0604020202020204" pitchFamily="34" charset="0"/>
                        </a:rPr>
                        <a:t>Evaluate (</a:t>
                      </a:r>
                      <a:r>
                        <a:rPr lang="en-US" sz="500" b="1" kern="1200">
                          <a:solidFill>
                            <a:schemeClr val="dk1"/>
                          </a:solidFill>
                          <a:effectLst/>
                          <a:latin typeface="Arial" panose="020B0604020202020204" pitchFamily="34" charset="0"/>
                          <a:ea typeface="+mn-ea"/>
                          <a:cs typeface="Arial" panose="020B0604020202020204" pitchFamily="34" charset="0"/>
                        </a:rPr>
                        <a:t>to be completed by July 2027)</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In July 2026, only 70% of the school were active for 60 minutes a day, 7 days a week. </a:t>
                      </a:r>
                      <a:r>
                        <a:rPr lang="en-US" sz="500" b="1">
                          <a:solidFill>
                            <a:schemeClr val="tx1"/>
                          </a:solidFill>
                          <a:latin typeface="Arial" panose="020B0604020202020204" pitchFamily="34" charset="0"/>
                          <a:cs typeface="Arial" panose="020B0604020202020204" pitchFamily="34" charset="0"/>
                        </a:rPr>
                        <a:t>Now</a:t>
                      </a:r>
                      <a:r>
                        <a:rPr lang="en-US" sz="500">
                          <a:solidFill>
                            <a:schemeClr val="tx1"/>
                          </a:solidFill>
                          <a:latin typeface="Arial" panose="020B0604020202020204" pitchFamily="34" charset="0"/>
                          <a:cs typeface="Arial" panose="020B0604020202020204" pitchFamily="34" charset="0"/>
                        </a:rPr>
                        <a:t> in July 2027 through the addition of new lunch and extra curricular opportunities, 100% of the school were active for 60 minutes a day, 7 days a week</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In July 2026, across the school 65% of pupils participated in activities at lunchtime.</a:t>
                      </a:r>
                      <a:r>
                        <a:rPr lang="en-US" sz="500" b="1">
                          <a:solidFill>
                            <a:schemeClr val="tx1"/>
                          </a:solidFill>
                          <a:latin typeface="Arial" panose="020B0604020202020204" pitchFamily="34" charset="0"/>
                          <a:cs typeface="Arial" panose="020B0604020202020204" pitchFamily="34" charset="0"/>
                        </a:rPr>
                        <a:t> Now </a:t>
                      </a:r>
                      <a:r>
                        <a:rPr lang="en-US" sz="500">
                          <a:solidFill>
                            <a:schemeClr val="tx1"/>
                          </a:solidFill>
                          <a:latin typeface="Arial" panose="020B0604020202020204" pitchFamily="34" charset="0"/>
                          <a:cs typeface="Arial" panose="020B0604020202020204" pitchFamily="34" charset="0"/>
                        </a:rPr>
                        <a:t>in July 2027, 90% of pupils are active at lunchtime through new play-leader activities and lunchtime clubs. </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In July 2026 KS1 and KS2 participation in extra curricular clubs both sat at 47%. Now in July 2027, 75% of all pupils participate in extra curricular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Now they are trained, MDS to continue to provide the training to the next cohort of year 6 playleaders to support sustainability.  </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Continue to provide high-quality extra-curricular clubs that are parent paid and therefore do not require any funding or teacher led and so free to attend.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External physical activity trackers outlining the amount of activity pupils’ access outside of school. </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Extra curricular timetable and participation data.</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Lunchtime participation data, alongside lunchtime activity plan. </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Data for all physical activity level tracked on scheme of work’s PA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500" dirty="0">
                          <a:solidFill>
                            <a:schemeClr val="tx1"/>
                          </a:solidFill>
                          <a:latin typeface="Arial" panose="020B0604020202020204" pitchFamily="34" charset="0"/>
                          <a:cs typeface="Arial" panose="020B0604020202020204" pitchFamily="34" charset="0"/>
                        </a:rPr>
                        <a:t>£450 new equipment for extra curricular clubs.</a:t>
                      </a: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r>
                        <a:rPr lang="en-US" sz="500" dirty="0">
                          <a:solidFill>
                            <a:schemeClr val="tx1"/>
                          </a:solidFill>
                          <a:latin typeface="Arial" panose="020B0604020202020204" pitchFamily="34" charset="0"/>
                          <a:cs typeface="Arial" panose="020B0604020202020204" pitchFamily="34" charset="0"/>
                        </a:rPr>
                        <a:t>£550 new equipment for lunchtimes. </a:t>
                      </a: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r>
                        <a:rPr lang="en-US" sz="500" b="1" dirty="0">
                          <a:solidFill>
                            <a:schemeClr val="tx1"/>
                          </a:solidFill>
                          <a:latin typeface="Arial" panose="020B0604020202020204" pitchFamily="34" charset="0"/>
                          <a:cs typeface="Arial" panose="020B0604020202020204" pitchFamily="34" charset="0"/>
                        </a:rPr>
                        <a:t>Total = £1000</a:t>
                      </a:r>
                    </a:p>
                    <a:p>
                      <a:pPr algn="l">
                        <a:lnSpc>
                          <a:spcPct val="100000"/>
                        </a:lnSpc>
                      </a:pPr>
                      <a:endParaRPr lang="en-US" sz="600" dirty="0">
                        <a:solidFill>
                          <a:schemeClr val="tx1"/>
                        </a:solidFill>
                        <a:latin typeface="Arial" panose="020B0604020202020204" pitchFamily="34" charset="0"/>
                        <a:cs typeface="Arial" panose="020B0604020202020204" pitchFamily="34" charset="0"/>
                      </a:endParaRPr>
                    </a:p>
                    <a:p>
                      <a:pPr algn="l">
                        <a:lnSpc>
                          <a:spcPct val="100000"/>
                        </a:lnSpc>
                      </a:pP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72556584"/>
                  </a:ext>
                </a:extLst>
              </a:tr>
            </a:tbl>
          </a:graphicData>
        </a:graphic>
      </p:graphicFrame>
      <p:sp>
        <p:nvSpPr>
          <p:cNvPr id="6" name="TextBox 5">
            <a:extLst>
              <a:ext uri="{FF2B5EF4-FFF2-40B4-BE49-F238E27FC236}">
                <a16:creationId xmlns:a16="http://schemas.microsoft.com/office/drawing/2014/main" id="{9FECE768-1CA8-DBE2-7480-6EA64EE2ED4D}"/>
              </a:ext>
            </a:extLst>
          </p:cNvPr>
          <p:cNvSpPr txBox="1"/>
          <p:nvPr/>
        </p:nvSpPr>
        <p:spPr>
          <a:xfrm>
            <a:off x="0" y="161544"/>
            <a:ext cx="5003129" cy="307777"/>
          </a:xfrm>
          <a:prstGeom prst="rect">
            <a:avLst/>
          </a:prstGeom>
          <a:noFill/>
        </p:spPr>
        <p:txBody>
          <a:bodyPr wrap="square" rtlCol="0">
            <a:spAutoFit/>
          </a:bodyPr>
          <a:lstStyle/>
          <a:p>
            <a:r>
              <a:rPr lang="en-US" sz="1400" b="1" dirty="0">
                <a:solidFill>
                  <a:schemeClr val="accent1"/>
                </a:solidFill>
                <a:latin typeface="Arial" panose="020B0604020202020204" pitchFamily="34" charset="0"/>
                <a:cs typeface="Arial" panose="020B0604020202020204" pitchFamily="34" charset="0"/>
              </a:rPr>
              <a:t>Plan, monitor and evaluate (2026/2027)</a:t>
            </a:r>
          </a:p>
        </p:txBody>
      </p:sp>
      <p:sp>
        <p:nvSpPr>
          <p:cNvPr id="5" name="Freeform 2">
            <a:extLst>
              <a:ext uri="{FF2B5EF4-FFF2-40B4-BE49-F238E27FC236}">
                <a16:creationId xmlns:a16="http://schemas.microsoft.com/office/drawing/2014/main" id="{39D8ED19-08FF-3532-88CA-15CF5B7E6278}"/>
              </a:ext>
            </a:extLst>
          </p:cNvPr>
          <p:cNvSpPr/>
          <p:nvPr/>
        </p:nvSpPr>
        <p:spPr>
          <a:xfrm>
            <a:off x="5271118" y="72562"/>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1720532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45B4E-BC04-8556-7D7D-C3A6F545F24D}"/>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B33A3E8-A523-BDD4-F09D-CC0DB99B491E}"/>
              </a:ext>
            </a:extLst>
          </p:cNvPr>
          <p:cNvGraphicFramePr>
            <a:graphicFrameLocks noGrp="1"/>
          </p:cNvGraphicFramePr>
          <p:nvPr>
            <p:extLst>
              <p:ext uri="{D42A27DB-BD31-4B8C-83A1-F6EECF244321}">
                <p14:modId xmlns:p14="http://schemas.microsoft.com/office/powerpoint/2010/main" val="1067285671"/>
              </p:ext>
            </p:extLst>
          </p:nvPr>
        </p:nvGraphicFramePr>
        <p:xfrm>
          <a:off x="131579" y="601328"/>
          <a:ext cx="5929253" cy="3302844"/>
        </p:xfrm>
        <a:graphic>
          <a:graphicData uri="http://schemas.openxmlformats.org/drawingml/2006/table">
            <a:tbl>
              <a:tblPr firstRow="1" bandRow="1">
                <a:tableStyleId>{5C22544A-7EE6-4342-B048-85BDC9FD1C3A}</a:tableStyleId>
              </a:tblPr>
              <a:tblGrid>
                <a:gridCol w="531419">
                  <a:extLst>
                    <a:ext uri="{9D8B030D-6E8A-4147-A177-3AD203B41FA5}">
                      <a16:colId xmlns:a16="http://schemas.microsoft.com/office/drawing/2014/main" val="1397519339"/>
                    </a:ext>
                  </a:extLst>
                </a:gridCol>
                <a:gridCol w="1471682">
                  <a:extLst>
                    <a:ext uri="{9D8B030D-6E8A-4147-A177-3AD203B41FA5}">
                      <a16:colId xmlns:a16="http://schemas.microsoft.com/office/drawing/2014/main" val="3874769663"/>
                    </a:ext>
                  </a:extLst>
                </a:gridCol>
                <a:gridCol w="1589788">
                  <a:extLst>
                    <a:ext uri="{9D8B030D-6E8A-4147-A177-3AD203B41FA5}">
                      <a16:colId xmlns:a16="http://schemas.microsoft.com/office/drawing/2014/main" val="279180329"/>
                    </a:ext>
                  </a:extLst>
                </a:gridCol>
                <a:gridCol w="1451738">
                  <a:extLst>
                    <a:ext uri="{9D8B030D-6E8A-4147-A177-3AD203B41FA5}">
                      <a16:colId xmlns:a16="http://schemas.microsoft.com/office/drawing/2014/main" val="1419483341"/>
                    </a:ext>
                  </a:extLst>
                </a:gridCol>
                <a:gridCol w="884626">
                  <a:extLst>
                    <a:ext uri="{9D8B030D-6E8A-4147-A177-3AD203B41FA5}">
                      <a16:colId xmlns:a16="http://schemas.microsoft.com/office/drawing/2014/main" val="1532179531"/>
                    </a:ext>
                  </a:extLst>
                </a:gridCol>
              </a:tblGrid>
              <a:tr h="257004">
                <a:tc>
                  <a:txBody>
                    <a:bodyPr/>
                    <a:lstStyle/>
                    <a:p>
                      <a:pPr algn="ctr"/>
                      <a:endParaRPr lang="en-US" sz="500" dirty="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600" dirty="0">
                          <a:solidFill>
                            <a:sysClr val="windowText" lastClr="000000"/>
                          </a:solidFill>
                          <a:latin typeface="Arial" panose="020B0604020202020204" pitchFamily="34" charset="0"/>
                          <a:cs typeface="Arial" panose="020B060402020202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Implementation - How will you achieve this?</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a:solidFill>
                            <a:sysClr val="windowText" lastClr="000000"/>
                          </a:solidFill>
                          <a:effectLst/>
                          <a:latin typeface="Arial" panose="020B0604020202020204" pitchFamily="34" charset="0"/>
                          <a:cs typeface="Arial" panose="020B0604020202020204" pitchFamily="34" charset="0"/>
                        </a:rPr>
                        <a:t>Supporting evidence</a:t>
                      </a:r>
                      <a:endPar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38675785"/>
                  </a:ext>
                </a:extLst>
              </a:tr>
              <a:tr h="155689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effectLst/>
                          <a:latin typeface="Arial" panose="020B0604020202020204" pitchFamily="34" charset="0"/>
                          <a:cs typeface="Arial" panose="020B0604020202020204" pitchFamily="34" charset="0"/>
                        </a:rPr>
                        <a:t>Plan and monitor</a:t>
                      </a:r>
                      <a:br>
                        <a:rPr lang="en-US" sz="500" b="1">
                          <a:effectLst/>
                          <a:latin typeface="Arial" panose="020B0604020202020204" pitchFamily="34" charset="0"/>
                          <a:cs typeface="Arial" panose="020B0604020202020204" pitchFamily="34" charset="0"/>
                        </a:rPr>
                      </a:br>
                      <a:r>
                        <a:rPr lang="en-US" sz="500" b="1">
                          <a:effectLst/>
                          <a:latin typeface="Arial" panose="020B0604020202020204" pitchFamily="34" charset="0"/>
                          <a:cs typeface="Arial" panose="020B060402020202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500" kern="1200" dirty="0">
                          <a:solidFill>
                            <a:schemeClr val="tx1"/>
                          </a:solidFill>
                          <a:latin typeface="Arial" panose="020B0604020202020204" pitchFamily="34" charset="0"/>
                          <a:ea typeface="+mn-ea"/>
                          <a:cs typeface="Arial" panose="020B0604020202020204" pitchFamily="34" charset="0"/>
                        </a:rPr>
                        <a:t>Enhance pupils' physical activity, wellbeing and engagement through provision to develop their fundamental movement skills, resilience, teamwork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500" kern="1200" dirty="0">
                          <a:solidFill>
                            <a:schemeClr val="tx1"/>
                          </a:solidFill>
                          <a:latin typeface="Arial" panose="020B0604020202020204" pitchFamily="34" charset="0"/>
                          <a:ea typeface="+mn-ea"/>
                          <a:cs typeface="Arial" panose="020B0604020202020204" pitchFamily="34" charset="0"/>
                        </a:rPr>
                        <a:t>Through the delivery of high-quality PE lessons, Forest School provision and active playtimes, pupils will have regular opportunities to develop their fundamental movement skills and increase their physical activity levels. A broad range of inclusive extra-curricular clubs and sporting opportunities will encourage participation from all pupils, including those with SEND and disadvantaged pupils. Staff will promote teamwork, resilience and confidence through structured physical activities, outdoor learning experiences and participation in competitive and non-competitive sports. Membership of the Shenfield Sports Partnership and the use of specialist sports coaches will further enhance pupils' engagement, skill development and enjoyment of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r>
                        <a:rPr lang="en-GB" sz="500" kern="1200" dirty="0">
                          <a:solidFill>
                            <a:schemeClr val="tx1"/>
                          </a:solidFill>
                          <a:latin typeface="Arial" panose="020B0604020202020204" pitchFamily="34" charset="0"/>
                          <a:ea typeface="+mn-ea"/>
                          <a:cs typeface="Arial" panose="020B0604020202020204" pitchFamily="34" charset="0"/>
                        </a:rPr>
                        <a:t>Increased engagement in PE, school sport and physical activity, particularly amongst less active pupils.</a:t>
                      </a:r>
                    </a:p>
                    <a:p>
                      <a:pPr fontAlgn="t"/>
                      <a:endParaRPr lang="en-GB" sz="500" kern="1200" dirty="0">
                        <a:solidFill>
                          <a:schemeClr val="tx1"/>
                        </a:solidFill>
                        <a:latin typeface="Arial" panose="020B0604020202020204" pitchFamily="34" charset="0"/>
                        <a:ea typeface="+mn-ea"/>
                        <a:cs typeface="Arial" panose="020B0604020202020204" pitchFamily="34" charset="0"/>
                      </a:endParaRPr>
                    </a:p>
                    <a:p>
                      <a:pPr fontAlgn="t"/>
                      <a:endParaRPr lang="en-GB" sz="500" kern="1200" dirty="0">
                        <a:solidFill>
                          <a:schemeClr val="tx1"/>
                        </a:solidFill>
                        <a:latin typeface="Arial" panose="020B0604020202020204" pitchFamily="34" charset="0"/>
                        <a:ea typeface="+mn-ea"/>
                        <a:cs typeface="Arial" panose="020B0604020202020204" pitchFamily="34" charset="0"/>
                      </a:endParaRPr>
                    </a:p>
                    <a:p>
                      <a:pPr fontAlgn="t"/>
                      <a:endParaRPr lang="en-GB" sz="500" kern="1200" dirty="0">
                        <a:solidFill>
                          <a:schemeClr val="tx1"/>
                        </a:solidFill>
                        <a:latin typeface="Arial" panose="020B0604020202020204" pitchFamily="34" charset="0"/>
                        <a:ea typeface="+mn-ea"/>
                        <a:cs typeface="Arial" panose="020B0604020202020204" pitchFamily="34" charset="0"/>
                      </a:endParaRPr>
                    </a:p>
                    <a:p>
                      <a:pPr marL="0" marR="0" lvl="0" indent="0" algn="l" defTabSz="575981" rtl="0" eaLnBrk="1" fontAlgn="t" latinLnBrk="0" hangingPunct="1">
                        <a:lnSpc>
                          <a:spcPct val="100000"/>
                        </a:lnSpc>
                        <a:spcBef>
                          <a:spcPts val="0"/>
                        </a:spcBef>
                        <a:spcAft>
                          <a:spcPts val="0"/>
                        </a:spcAft>
                        <a:buClrTx/>
                        <a:buSzTx/>
                        <a:buFontTx/>
                        <a:buNone/>
                        <a:tabLst/>
                        <a:defRPr/>
                      </a:pPr>
                      <a:r>
                        <a:rPr lang="en-GB" sz="500" kern="1200" dirty="0">
                          <a:solidFill>
                            <a:schemeClr val="tx1"/>
                          </a:solidFill>
                          <a:latin typeface="Arial" panose="020B0604020202020204" pitchFamily="34" charset="0"/>
                          <a:ea typeface="+mn-ea"/>
                          <a:cs typeface="Arial" panose="020B0604020202020204" pitchFamily="34" charset="0"/>
                        </a:rPr>
                        <a:t>Greater inclusion, with SEND and disadvantaged pupils actively participating in competitive sport.</a:t>
                      </a:r>
                    </a:p>
                    <a:p>
                      <a:pPr fontAlgn="t"/>
                      <a:endParaRPr lang="en-GB" sz="500" kern="1200" dirty="0">
                        <a:solidFill>
                          <a:schemeClr val="tx1"/>
                        </a:solidFill>
                        <a:latin typeface="Arial" panose="020B0604020202020204" pitchFamily="34" charset="0"/>
                        <a:ea typeface="+mn-ea"/>
                        <a:cs typeface="Arial" panose="020B0604020202020204" pitchFamily="34" charset="0"/>
                      </a:endParaRPr>
                    </a:p>
                    <a:p>
                      <a:pPr fontAlgn="t"/>
                      <a:endParaRPr lang="en-GB" sz="500" kern="1200" dirty="0">
                        <a:solidFill>
                          <a:schemeClr val="tx1"/>
                        </a:solidFill>
                        <a:latin typeface="Arial" panose="020B0604020202020204" pitchFamily="34" charset="0"/>
                        <a:ea typeface="+mn-ea"/>
                        <a:cs typeface="Arial" panose="020B0604020202020204" pitchFamily="34" charset="0"/>
                      </a:endParaRPr>
                    </a:p>
                    <a:p>
                      <a:pPr fontAlgn="t"/>
                      <a:endParaRPr lang="en-GB" sz="500" kern="1200" dirty="0">
                        <a:solidFill>
                          <a:schemeClr val="tx1"/>
                        </a:solidFill>
                        <a:latin typeface="Arial" panose="020B0604020202020204" pitchFamily="34" charset="0"/>
                        <a:ea typeface="+mn-ea"/>
                        <a:cs typeface="Arial" panose="020B0604020202020204" pitchFamily="34" charset="0"/>
                      </a:endParaRPr>
                    </a:p>
                    <a:p>
                      <a:pPr fontAlgn="t"/>
                      <a:endParaRPr lang="en-GB" sz="500" kern="1200" dirty="0">
                        <a:solidFill>
                          <a:schemeClr val="tx1"/>
                        </a:solidFill>
                        <a:latin typeface="Arial" panose="020B0604020202020204" pitchFamily="34" charset="0"/>
                        <a:ea typeface="+mn-ea"/>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endParaRPr lang="en-US" sz="500" kern="1200" dirty="0">
                        <a:solidFill>
                          <a:schemeClr val="tx1"/>
                        </a:solidFill>
                        <a:latin typeface="Arial" panose="020B0604020202020204" pitchFamily="34" charset="0"/>
                        <a:ea typeface="+mn-ea"/>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25700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US" sz="600" b="1">
                          <a:solidFill>
                            <a:schemeClr val="tx1"/>
                          </a:solidFill>
                          <a:latin typeface="Arial" panose="020B0604020202020204" pitchFamily="34" charset="0"/>
                          <a:cs typeface="Arial" panose="020B060402020202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600" b="1">
                          <a:solidFill>
                            <a:schemeClr val="tx1"/>
                          </a:solidFill>
                          <a:effectLst/>
                          <a:latin typeface="Arial" panose="020B0604020202020204" pitchFamily="34" charset="0"/>
                          <a:cs typeface="Arial" panose="020B0604020202020204" pitchFamily="34" charset="0"/>
                        </a:rPr>
                        <a:t>Approx. cost</a:t>
                      </a:r>
                      <a:endParaRPr lang="en-GB" sz="600" b="1">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073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latin typeface="Arial" panose="020B0604020202020204" pitchFamily="34" charset="0"/>
                          <a:cs typeface="Arial" panose="020B0604020202020204" pitchFamily="34" charset="0"/>
                        </a:rPr>
                        <a:t>Evaluate (</a:t>
                      </a:r>
                      <a:r>
                        <a:rPr lang="en-US" sz="500" b="1" kern="1200">
                          <a:solidFill>
                            <a:schemeClr val="dk1"/>
                          </a:solidFill>
                          <a:effectLst/>
                          <a:latin typeface="Arial" panose="020B0604020202020204" pitchFamily="34" charset="0"/>
                          <a:ea typeface="+mn-ea"/>
                          <a:cs typeface="Arial" panose="020B0604020202020204" pitchFamily="34" charset="0"/>
                        </a:rPr>
                        <a:t>to be completed by July 2027)</a:t>
                      </a: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fontAlgn="t"/>
                      <a:endParaRPr lang="en-GB" sz="500" kern="1200" dirty="0">
                        <a:solidFill>
                          <a:schemeClr val="tx1"/>
                        </a:solidFill>
                        <a:latin typeface="Arial" panose="020B0604020202020204" pitchFamily="34" charset="0"/>
                        <a:ea typeface="+mn-ea"/>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72556584"/>
                  </a:ext>
                </a:extLst>
              </a:tr>
            </a:tbl>
          </a:graphicData>
        </a:graphic>
      </p:graphicFrame>
      <p:sp>
        <p:nvSpPr>
          <p:cNvPr id="8" name="TextBox 7">
            <a:extLst>
              <a:ext uri="{FF2B5EF4-FFF2-40B4-BE49-F238E27FC236}">
                <a16:creationId xmlns:a16="http://schemas.microsoft.com/office/drawing/2014/main" id="{F0D6CECF-DD7B-2CE1-18D5-540B1D94DCB8}"/>
              </a:ext>
            </a:extLst>
          </p:cNvPr>
          <p:cNvSpPr txBox="1"/>
          <p:nvPr/>
        </p:nvSpPr>
        <p:spPr>
          <a:xfrm>
            <a:off x="58981" y="162746"/>
            <a:ext cx="4348896" cy="307777"/>
          </a:xfrm>
          <a:prstGeom prst="rect">
            <a:avLst/>
          </a:prstGeom>
          <a:noFill/>
        </p:spPr>
        <p:txBody>
          <a:bodyPr wrap="square" rtlCol="0">
            <a:spAutoFit/>
          </a:bodyPr>
          <a:lstStyle/>
          <a:p>
            <a:r>
              <a:rPr lang="en-US" sz="1400" b="1" dirty="0">
                <a:solidFill>
                  <a:schemeClr val="accent1"/>
                </a:solidFill>
                <a:latin typeface="Arial" panose="020B0604020202020204" pitchFamily="34" charset="0"/>
                <a:cs typeface="Arial" panose="020B0604020202020204" pitchFamily="34" charset="0"/>
              </a:rPr>
              <a:t>Plan, monitor and evaluate (2026/2027)</a:t>
            </a:r>
          </a:p>
        </p:txBody>
      </p:sp>
      <p:sp>
        <p:nvSpPr>
          <p:cNvPr id="5" name="Freeform 2">
            <a:extLst>
              <a:ext uri="{FF2B5EF4-FFF2-40B4-BE49-F238E27FC236}">
                <a16:creationId xmlns:a16="http://schemas.microsoft.com/office/drawing/2014/main" id="{0554593C-518F-BE2E-418E-8F1495E854BC}"/>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8868851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E68B8-D342-6F7A-0B62-363DC54F851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4E29115-4245-713D-6472-81B467ED8A5C}"/>
              </a:ext>
            </a:extLst>
          </p:cNvPr>
          <p:cNvSpPr txBox="1"/>
          <p:nvPr/>
        </p:nvSpPr>
        <p:spPr>
          <a:xfrm>
            <a:off x="58616" y="228547"/>
            <a:ext cx="4161692" cy="461665"/>
          </a:xfrm>
          <a:prstGeom prst="rect">
            <a:avLst/>
          </a:prstGeom>
          <a:noFill/>
        </p:spPr>
        <p:txBody>
          <a:bodyPr wrap="square" rtlCol="0">
            <a:spAutoFit/>
          </a:bodyPr>
          <a:lstStyle/>
          <a:p>
            <a:r>
              <a:rPr lang="en-US" sz="1600" b="1">
                <a:solidFill>
                  <a:schemeClr val="accent1">
                    <a:lumMod val="75000"/>
                  </a:schemeClr>
                </a:solidFill>
                <a:latin typeface="Arial" panose="020B0604020202020204" pitchFamily="34" charset="0"/>
                <a:cs typeface="Arial" panose="020B0604020202020204" pitchFamily="34" charset="0"/>
              </a:rPr>
              <a:t>Looking ahead and sustainability </a:t>
            </a:r>
          </a:p>
          <a:p>
            <a:r>
              <a:rPr lang="en-US" sz="800" b="1">
                <a:solidFill>
                  <a:srgbClr val="FF0000"/>
                </a:solidFill>
                <a:latin typeface="Arial" panose="020B0604020202020204" pitchFamily="34" charset="0"/>
                <a:cs typeface="Arial" panose="020B0604020202020204" pitchFamily="34" charset="0"/>
              </a:rPr>
              <a:t>(Example is for reference purposes only)</a:t>
            </a:r>
          </a:p>
        </p:txBody>
      </p:sp>
      <p:graphicFrame>
        <p:nvGraphicFramePr>
          <p:cNvPr id="5" name="Table 4">
            <a:extLst>
              <a:ext uri="{FF2B5EF4-FFF2-40B4-BE49-F238E27FC236}">
                <a16:creationId xmlns:a16="http://schemas.microsoft.com/office/drawing/2014/main" id="{AEF97C4D-58ED-7164-7F44-B1F275A6B74F}"/>
              </a:ext>
            </a:extLst>
          </p:cNvPr>
          <p:cNvGraphicFramePr>
            <a:graphicFrameLocks noGrp="1"/>
          </p:cNvGraphicFramePr>
          <p:nvPr>
            <p:extLst>
              <p:ext uri="{D42A27DB-BD31-4B8C-83A1-F6EECF244321}">
                <p14:modId xmlns:p14="http://schemas.microsoft.com/office/powerpoint/2010/main" val="868699025"/>
              </p:ext>
            </p:extLst>
          </p:nvPr>
        </p:nvGraphicFramePr>
        <p:xfrm>
          <a:off x="128954" y="802147"/>
          <a:ext cx="5890845" cy="1903085"/>
        </p:xfrm>
        <a:graphic>
          <a:graphicData uri="http://schemas.openxmlformats.org/drawingml/2006/table">
            <a:tbl>
              <a:tblPr firstRow="1" bandRow="1">
                <a:tableStyleId>{5C22544A-7EE6-4342-B048-85BDC9FD1C3A}</a:tableStyleId>
              </a:tblPr>
              <a:tblGrid>
                <a:gridCol w="967154">
                  <a:extLst>
                    <a:ext uri="{9D8B030D-6E8A-4147-A177-3AD203B41FA5}">
                      <a16:colId xmlns:a16="http://schemas.microsoft.com/office/drawing/2014/main" val="1397519339"/>
                    </a:ext>
                  </a:extLst>
                </a:gridCol>
                <a:gridCol w="1019907">
                  <a:extLst>
                    <a:ext uri="{9D8B030D-6E8A-4147-A177-3AD203B41FA5}">
                      <a16:colId xmlns:a16="http://schemas.microsoft.com/office/drawing/2014/main" val="279180329"/>
                    </a:ext>
                  </a:extLst>
                </a:gridCol>
                <a:gridCol w="920262">
                  <a:extLst>
                    <a:ext uri="{9D8B030D-6E8A-4147-A177-3AD203B41FA5}">
                      <a16:colId xmlns:a16="http://schemas.microsoft.com/office/drawing/2014/main" val="1419483341"/>
                    </a:ext>
                  </a:extLst>
                </a:gridCol>
                <a:gridCol w="633046">
                  <a:extLst>
                    <a:ext uri="{9D8B030D-6E8A-4147-A177-3AD203B41FA5}">
                      <a16:colId xmlns:a16="http://schemas.microsoft.com/office/drawing/2014/main" val="1750296006"/>
                    </a:ext>
                  </a:extLst>
                </a:gridCol>
                <a:gridCol w="1441939">
                  <a:extLst>
                    <a:ext uri="{9D8B030D-6E8A-4147-A177-3AD203B41FA5}">
                      <a16:colId xmlns:a16="http://schemas.microsoft.com/office/drawing/2014/main" val="1532179531"/>
                    </a:ext>
                  </a:extLst>
                </a:gridCol>
                <a:gridCol w="908537">
                  <a:extLst>
                    <a:ext uri="{9D8B030D-6E8A-4147-A177-3AD203B41FA5}">
                      <a16:colId xmlns:a16="http://schemas.microsoft.com/office/drawing/2014/main" val="4218112393"/>
                    </a:ext>
                  </a:extLst>
                </a:gridCol>
              </a:tblGrid>
              <a:tr h="446576">
                <a:tc>
                  <a:txBody>
                    <a:bodyPr/>
                    <a:lstStyle/>
                    <a:p>
                      <a:pPr algn="ctr"/>
                      <a:r>
                        <a:rPr lang="en-US" sz="600" b="1" dirty="0">
                          <a:solidFill>
                            <a:sysClr val="windowText" lastClr="000000"/>
                          </a:solidFill>
                          <a:latin typeface="Arial" panose="020B0604020202020204" pitchFamily="34" charset="0"/>
                          <a:cs typeface="Arial" panose="020B0604020202020204" pitchFamily="34" charset="0"/>
                        </a:rPr>
                        <a:t>Intent - what is your objective and why?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Implementation - How will you achieve this?</a:t>
                      </a:r>
                      <a:endParaRPr lang="en-US" sz="600" b="1">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Potential cost?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Arial" panose="020B0604020202020204" pitchFamily="34" charset="0"/>
                          <a:cs typeface="Arial" panose="020B0604020202020204" pitchFamily="34" charset="0"/>
                        </a:rPr>
                        <a:t>What supporting evidence will be necessary? </a:t>
                      </a:r>
                      <a:endPar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fontAlgn="t">
                        <a:lnSpc>
                          <a:spcPct val="119048"/>
                        </a:lnSpc>
                        <a:buNone/>
                      </a:pPr>
                      <a:r>
                        <a:rPr lang="en-GB" sz="600" b="1" i="0">
                          <a:solidFill>
                            <a:schemeClr val="tx1"/>
                          </a:solidFill>
                          <a:effectLst/>
                          <a:latin typeface="Arial" panose="020B0604020202020204" pitchFamily="34" charset="0"/>
                          <a:cs typeface="Arial" panose="020B0604020202020204" pitchFamily="34" charset="0"/>
                        </a:rPr>
                        <a:t>Is this sustainable, or does it require a year-on-year commitment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4476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Continue to provide CPD to ensure consistently high-quality PE lessons.</a:t>
                      </a:r>
                      <a:endParaRPr lang="en-US" sz="600">
                        <a:effectLst/>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PE lead to complete Primary PE Specialism Qualification to be able to provide ongoing support and training in-house.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Continued high-quality practice, maintaining impact data evidence mentioned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Staff confidence surveys, pupil attainment data, pupil voice, learning walks, staff professional development plans.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600">
                          <a:latin typeface="Arial" panose="020B0604020202020204" pitchFamily="34" charset="0"/>
                          <a:cs typeface="Arial" panose="020B0604020202020204" pitchFamily="34" charset="0"/>
                        </a:rPr>
                        <a:t>Sustainable.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6975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Arial" panose="020B0604020202020204" pitchFamily="34" charset="0"/>
                          <a:cs typeface="Arial" panose="020B0604020202020204" pitchFamily="34" charset="0"/>
                        </a:rPr>
                        <a:t>Focus on lunchtime provision to </a:t>
                      </a:r>
                      <a:r>
                        <a:rPr lang="en-US" sz="600" dirty="0" err="1">
                          <a:latin typeface="Arial" panose="020B0604020202020204" pitchFamily="34" charset="0"/>
                          <a:cs typeface="Arial" panose="020B0604020202020204" pitchFamily="34" charset="0"/>
                        </a:rPr>
                        <a:t>maximise</a:t>
                      </a:r>
                      <a:r>
                        <a:rPr lang="en-US" sz="600" dirty="0">
                          <a:latin typeface="Arial" panose="020B0604020202020204" pitchFamily="34" charset="0"/>
                          <a:cs typeface="Arial" panose="020B0604020202020204" pitchFamily="34" charset="0"/>
                        </a:rPr>
                        <a:t> the offer so all pupils can participate.</a:t>
                      </a:r>
                      <a:endParaRPr lang="en-US" sz="600" dirty="0">
                        <a:effectLst/>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Develop further midday supervisor and play leader training to increase the variety of active opportunities accessible to all pupils at lunchtime.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Maintain the activity level at lunchtime of 90% and / or exceed these.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Pupil activity level, pupil voice, pupil engagement.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Arial" panose="020B0604020202020204" pitchFamily="34" charset="0"/>
                          <a:cs typeface="Arial" panose="020B0604020202020204" pitchFamily="34" charset="0"/>
                        </a:rPr>
                        <a:t>Sustainable.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420514327"/>
                  </a:ext>
                </a:extLst>
              </a:tr>
            </a:tbl>
          </a:graphicData>
        </a:graphic>
      </p:graphicFrame>
      <p:sp>
        <p:nvSpPr>
          <p:cNvPr id="6" name="Freeform 2">
            <a:extLst>
              <a:ext uri="{FF2B5EF4-FFF2-40B4-BE49-F238E27FC236}">
                <a16:creationId xmlns:a16="http://schemas.microsoft.com/office/drawing/2014/main" id="{9064D067-9FFF-8251-F97C-F1F1155B7FC2}"/>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270575083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b432da3-8afe-4474-8162-87b712f8d4cb" xsi:nil="true"/>
    <_ip_UnifiedCompliancePolicyUIAction xmlns="http://schemas.microsoft.com/sharepoint/v3" xsi:nil="true"/>
    <_ip_UnifiedCompliancePolicyProperties xmlns="http://schemas.microsoft.com/sharepoint/v3" xsi:nil="true"/>
    <lcf76f155ced4ddcb4097134ff3c332f xmlns="27d9075e-6bde-410f-97a8-5522e05edc86">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34C01479A55DB4AB31D736E765B2FF2" ma:contentTypeVersion="15" ma:contentTypeDescription="Create a new document." ma:contentTypeScope="" ma:versionID="a3710277bb33bba9441d025a42da24f1">
  <xsd:schema xmlns:xsd="http://www.w3.org/2001/XMLSchema" xmlns:xs="http://www.w3.org/2001/XMLSchema" xmlns:p="http://schemas.microsoft.com/office/2006/metadata/properties" xmlns:ns1="http://schemas.microsoft.com/sharepoint/v3" xmlns:ns2="27d9075e-6bde-410f-97a8-5522e05edc86" xmlns:ns3="8b432da3-8afe-4474-8162-87b712f8d4cb" targetNamespace="http://schemas.microsoft.com/office/2006/metadata/properties" ma:root="true" ma:fieldsID="43c6643f153e01011c38791ab5bbc879" ns1:_="" ns2:_="" ns3:_="">
    <xsd:import namespace="http://schemas.microsoft.com/sharepoint/v3"/>
    <xsd:import namespace="27d9075e-6bde-410f-97a8-5522e05edc86"/>
    <xsd:import namespace="8b432da3-8afe-4474-8162-87b712f8d4cb"/>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ServiceOCR" minOccurs="0"/>
                <xsd:element ref="ns2:MediaLengthInSeconds" minOccurs="0"/>
                <xsd:element ref="ns2:MediaServiceBillingMetadata"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7d9075e-6bde-410f-97a8-5522e05edc86"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ec07c698-60f5-424f-b9af-f4c59398b511"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b432da3-8afe-4474-8162-87b712f8d4cb"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8bcebbe4-ce18-4633-934e-60773cd579b0}" ma:internalName="TaxCatchAll" ma:showField="CatchAllData" ma:web="8b432da3-8afe-4474-8162-87b712f8d4c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CF260CE-4686-4DA4-9A79-4547B36123D8}">
  <ds:schemaRefs>
    <ds:schemaRef ds:uri="27d9075e-6bde-410f-97a8-5522e05edc86"/>
    <ds:schemaRef ds:uri="8b432da3-8afe-4474-8162-87b712f8d4c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21C1F63F-FCF1-4C16-83C3-E701B7C7967B}">
  <ds:schemaRefs>
    <ds:schemaRef ds:uri="27d9075e-6bde-410f-97a8-5522e05edc86"/>
    <ds:schemaRef ds:uri="8b432da3-8afe-4474-8162-87b712f8d4c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A01DA8D-DD3F-4EDD-BBAF-156ACB1BFD6B}">
  <ds:schemaRefs>
    <ds:schemaRef ds:uri="http://schemas.microsoft.com/sharepoint/v3/contenttype/forms"/>
  </ds:schemaRefs>
</ds:datastoreItem>
</file>

<file path=docMetadata/LabelInfo.xml><?xml version="1.0" encoding="utf-8"?>
<clbl:labelList xmlns:clbl="http://schemas.microsoft.com/office/2020/mipLabelMetadata">
  <clbl:label id="{dbf2ff9d-e249-40e2-b463-0b922d4f2f25}" enabled="1" method="Privileged" siteId="{fad277c9-c60a-4da1-b5f3-b3b8b34a82f9}" removed="0"/>
</clbl:labelList>
</file>

<file path=docProps/app.xml><?xml version="1.0" encoding="utf-8"?>
<Properties xmlns="http://schemas.openxmlformats.org/officeDocument/2006/extended-properties" xmlns:vt="http://schemas.openxmlformats.org/officeDocument/2006/docPropsVTypes">
  <Template>Office Theme</Template>
  <TotalTime>0</TotalTime>
  <Words>4041</Words>
  <Application>Microsoft Office PowerPoint</Application>
  <PresentationFormat>Custom</PresentationFormat>
  <Paragraphs>346</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Aptos</vt:lpstr>
      <vt:lpstr>Aptos Display</vt:lpstr>
      <vt:lpstr>Arial</vt:lpstr>
      <vt:lpstr>Calibri</vt:lpstr>
      <vt:lpstr>Helvetica</vt:lpstr>
      <vt:lpstr>Helvetica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Holly Obank</cp:lastModifiedBy>
  <cp:revision>2</cp:revision>
  <dcterms:created xsi:type="dcterms:W3CDTF">2025-10-08T18:09:30Z</dcterms:created>
  <dcterms:modified xsi:type="dcterms:W3CDTF">2026-09-27T09:48:47Z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0x010100334C01479A55DB4AB31D736E765B2FF2</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 - FOR PUBLIC RELEASE</vt:lpwstr>
  </property>
  <property fmtid="{D5CDD505-2E9C-101B-9397-08002B2CF9AE}" pid="6" name="ClassificationContentMarkingHeaderLocations">
    <vt:lpwstr>Office Theme:9</vt:lpwstr>
  </property>
  <property fmtid="{D5CDD505-2E9C-101B-9397-08002B2CF9AE}" pid="7" name="ClassificationContentMarkingHeaderText">
    <vt:lpwstr>OFFICIAL - FOR PUBLIC RELEASE</vt:lpwstr>
  </property>
</Properties>
</file>